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19"/>
  </p:notesMasterIdLst>
  <p:handoutMasterIdLst>
    <p:handoutMasterId r:id="rId20"/>
  </p:handoutMasterIdLst>
  <p:sldIdLst>
    <p:sldId id="330" r:id="rId5"/>
    <p:sldId id="331" r:id="rId6"/>
    <p:sldId id="332" r:id="rId7"/>
    <p:sldId id="333" r:id="rId8"/>
    <p:sldId id="334" r:id="rId9"/>
    <p:sldId id="335" r:id="rId10"/>
    <p:sldId id="336" r:id="rId11"/>
    <p:sldId id="337" r:id="rId12"/>
    <p:sldId id="338" r:id="rId13"/>
    <p:sldId id="339" r:id="rId14"/>
    <p:sldId id="340" r:id="rId15"/>
    <p:sldId id="341" r:id="rId16"/>
    <p:sldId id="342" r:id="rId17"/>
    <p:sldId id="343" r:id="rId18"/>
  </p:sldIdLst>
  <p:sldSz cx="12192000" cy="6858000"/>
  <p:notesSz cx="6858000" cy="9144000"/>
  <p:custDataLst>
    <p:tags r:id="rId21"/>
  </p:custDataLst>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3F2CC4-200A-67FF-CDAE-4ABF4B905840}" name="Michel Rau" initials="MR" userId="S::mirau@microsoft.com::65d68c3b-79d4-49fe-91a9-9d6ec83775fc"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Michel Rau" initials="MR" lastIdx="22" clrIdx="7">
    <p:extLst>
      <p:ext uri="{19B8F6BF-5375-455C-9EA6-DF929625EA0E}">
        <p15:presenceInfo xmlns:p15="http://schemas.microsoft.com/office/powerpoint/2012/main" userId="S::mirau@microsoft.com::65d68c3b-79d4-49fe-91a9-9d6ec83775fc" providerId="AD"/>
      </p:ext>
    </p:extLst>
  </p:cmAuthor>
  <p:cmAuthor id="1" name="Mary Feil-Jacobs" initials="MFJ" lastIdx="43" clrIdx="1"/>
  <p:cmAuthor id="8" name="Michael Desmond" initials="" lastIdx="4" clrIdx="8"/>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9" name="Samantha Doherty" initials="SD" lastIdx="5" clrIdx="9">
    <p:extLst>
      <p:ext uri="{19B8F6BF-5375-455C-9EA6-DF929625EA0E}">
        <p15:presenceInfo xmlns:p15="http://schemas.microsoft.com/office/powerpoint/2012/main" userId="S::sadohert@microsoft.com::965b48c5-8869-4ebf-ac1a-de23ef58e02f"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10" name="Marianna Khutikyan (PRIME 8 LLC)" initials="ML" lastIdx="1" clrIdx="10">
    <p:extLst>
      <p:ext uri="{19B8F6BF-5375-455C-9EA6-DF929625EA0E}">
        <p15:presenceInfo xmlns:p15="http://schemas.microsoft.com/office/powerpoint/2012/main" userId="S::v-khutikyanm@microsoft.com::57ff8208-6157-4c9d-b626-affbacc54c2f"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 id="11" name="Andrade, Daniela" initials="AD" lastIdx="4" clrIdx="11">
    <p:extLst>
      <p:ext uri="{19B8F6BF-5375-455C-9EA6-DF929625EA0E}">
        <p15:presenceInfo xmlns:p15="http://schemas.microsoft.com/office/powerpoint/2012/main" userId="S::daniela.andrade_intel.com#ext#@microsoft.onmicrosoft.com::937f83e5-501d-4713-b5c4-a11291d2f3a7" providerId="AD"/>
      </p:ext>
    </p:extLst>
  </p:cmAuthor>
  <p:cmAuthor id="5" name="Dion Ubert" initials="DU" lastIdx="17" clrIdx="5">
    <p:extLst>
      <p:ext uri="{19B8F6BF-5375-455C-9EA6-DF929625EA0E}">
        <p15:presenceInfo xmlns:p15="http://schemas.microsoft.com/office/powerpoint/2012/main" userId="S::dionubert@microsoft.com::d73fb518-7769-46de-806c-16af77db3c8b" providerId="AD"/>
      </p:ext>
    </p:extLst>
  </p:cmAuthor>
  <p:cmAuthor id="6" name="McMonigal, Christine" initials="MC" lastIdx="58" clrIdx="6">
    <p:extLst>
      <p:ext uri="{19B8F6BF-5375-455C-9EA6-DF929625EA0E}">
        <p15:presenceInfo xmlns:p15="http://schemas.microsoft.com/office/powerpoint/2012/main" userId="S::christine.mcmonigal_intel.com#ext#@microsoft.onmicrosoft.com::4f67cd4c-b4ac-4515-aa5c-ebd1c65f5c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A9F3"/>
    <a:srgbClr val="EAFEFF"/>
    <a:srgbClr val="090909"/>
    <a:srgbClr val="FFFFFF"/>
    <a:srgbClr val="040526"/>
    <a:srgbClr val="F4364F"/>
    <a:srgbClr val="746ED1"/>
    <a:srgbClr val="6B6FD2"/>
    <a:srgbClr val="9763CF"/>
    <a:srgbClr val="BC3F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73" autoAdjust="0"/>
  </p:normalViewPr>
  <p:slideViewPr>
    <p:cSldViewPr snapToGrid="0">
      <p:cViewPr varScale="1">
        <p:scale>
          <a:sx n="129" d="100"/>
          <a:sy n="129" d="100"/>
        </p:scale>
        <p:origin x="114" y="510"/>
      </p:cViewPr>
      <p:guideLst/>
    </p:cSldViewPr>
  </p:slideViewPr>
  <p:notesTextViewPr>
    <p:cViewPr>
      <p:scale>
        <a:sx n="1" d="1"/>
        <a:sy n="1" d="1"/>
      </p:scale>
      <p:origin x="0" y="0"/>
    </p:cViewPr>
  </p:notesTextViewPr>
  <p:sorterViewPr>
    <p:cViewPr>
      <p:scale>
        <a:sx n="140" d="100"/>
        <a:sy n="14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'EMR-Genoa-64'!$E$3</c:f>
              <c:strCache>
                <c:ptCount val="1"/>
                <c:pt idx="0">
                  <c:v>Server Performance</c:v>
                </c:pt>
              </c:strCache>
            </c:strRef>
          </c:tx>
          <c:spPr>
            <a:solidFill>
              <a:srgbClr val="0078D4"/>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IntelOne Display Regular" panose="020B05030202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'EMR-Genoa-64'!$D$4:$D$19</c:f>
              <c:strCache>
                <c:ptCount val="12"/>
                <c:pt idx="0">
                  <c:v>Server Side Java SLA</c:v>
                </c:pt>
                <c:pt idx="1">
                  <c:v>NGINX TLS</c:v>
                </c:pt>
                <c:pt idx="2">
                  <c:v>ClickHouse</c:v>
                </c:pt>
                <c:pt idx="3">
                  <c:v>RocksDB</c:v>
                </c:pt>
                <c:pt idx="4">
                  <c:v>HammerDB MySQL</c:v>
                </c:pt>
                <c:pt idx="5">
                  <c:v>HammerDB Microsoft SQL 2022 + Backup</c:v>
                </c:pt>
                <c:pt idx="6">
                  <c:v>SPDK
Large Media Files</c:v>
                </c:pt>
                <c:pt idx="7">
                  <c:v>SPDK
Database Requests</c:v>
                </c:pt>
                <c:pt idx="8">
                  <c:v>Linpack</c:v>
                </c:pt>
                <c:pt idx="9">
                  <c:v>NAMD</c:v>
                </c:pt>
                <c:pt idx="10">
                  <c:v>LAMMPS</c:v>
                </c:pt>
                <c:pt idx="11">
                  <c:v>Financial Services</c:v>
                </c:pt>
              </c:strCache>
              <c:extLst/>
            </c:strRef>
          </c:cat>
          <c:val>
            <c:numRef>
              <c:f>'EMR-Genoa-64'!$E$4:$E$19</c:f>
              <c:numCache>
                <c:formatCode>General</c:formatCode>
                <c:ptCount val="12"/>
                <c:pt idx="0">
                  <c:v>1.0559959898433233</c:v>
                </c:pt>
                <c:pt idx="1">
                  <c:v>1.6627728845675196</c:v>
                </c:pt>
                <c:pt idx="2">
                  <c:v>1.1452358926919519</c:v>
                </c:pt>
                <c:pt idx="3">
                  <c:v>1.6203926280889551</c:v>
                </c:pt>
                <c:pt idx="4">
                  <c:v>1.7047009220917186</c:v>
                </c:pt>
                <c:pt idx="5">
                  <c:v>1.928467897017881</c:v>
                </c:pt>
                <c:pt idx="6">
                  <c:v>2.5106429832702157</c:v>
                </c:pt>
                <c:pt idx="7">
                  <c:v>2.1725536033489616</c:v>
                </c:pt>
                <c:pt idx="8">
                  <c:v>1.1299999999999999</c:v>
                </c:pt>
                <c:pt idx="9">
                  <c:v>1.3594532509835751</c:v>
                </c:pt>
                <c:pt idx="10">
                  <c:v>1.48</c:v>
                </c:pt>
                <c:pt idx="11">
                  <c:v>1.5524325314717549</c:v>
                </c:pt>
              </c:numCache>
              <c:extLst/>
            </c:numRef>
          </c:val>
          <c:extLst>
            <c:ext xmlns:c16="http://schemas.microsoft.com/office/drawing/2014/chart" uri="{C3380CC4-5D6E-409C-BE32-E72D297353CC}">
              <c16:uniqueId val="{00000000-869B-4DA4-90AF-B40732149ABB}"/>
            </c:ext>
          </c:extLst>
        </c:ser>
        <c:ser>
          <c:idx val="1"/>
          <c:order val="1"/>
          <c:tx>
            <c:strRef>
              <c:f>'EMR-Genoa-64'!$F$3</c:f>
              <c:strCache>
                <c:ptCount val="1"/>
                <c:pt idx="0">
                  <c:v>Server Performance/W</c:v>
                </c:pt>
              </c:strCache>
            </c:strRef>
          </c:tx>
          <c:spPr>
            <a:solidFill>
              <a:srgbClr val="C03BC4"/>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IntelOne Display Regular" panose="020B05030202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'EMR-Genoa-64'!$D$4:$D$19</c:f>
              <c:strCache>
                <c:ptCount val="12"/>
                <c:pt idx="0">
                  <c:v>Server Side Java SLA</c:v>
                </c:pt>
                <c:pt idx="1">
                  <c:v>NGINX TLS</c:v>
                </c:pt>
                <c:pt idx="2">
                  <c:v>ClickHouse</c:v>
                </c:pt>
                <c:pt idx="3">
                  <c:v>RocksDB</c:v>
                </c:pt>
                <c:pt idx="4">
                  <c:v>HammerDB MySQL</c:v>
                </c:pt>
                <c:pt idx="5">
                  <c:v>HammerDB Microsoft SQL 2022 + Backup</c:v>
                </c:pt>
                <c:pt idx="6">
                  <c:v>SPDK
Large Media Files</c:v>
                </c:pt>
                <c:pt idx="7">
                  <c:v>SPDK
Database Requests</c:v>
                </c:pt>
                <c:pt idx="8">
                  <c:v>Linpack</c:v>
                </c:pt>
                <c:pt idx="9">
                  <c:v>NAMD</c:v>
                </c:pt>
                <c:pt idx="10">
                  <c:v>LAMMPS</c:v>
                </c:pt>
                <c:pt idx="11">
                  <c:v>Financial Services</c:v>
                </c:pt>
              </c:strCache>
              <c:extLst/>
            </c:strRef>
          </c:cat>
          <c:val>
            <c:numRef>
              <c:f>'EMR-Genoa-64'!$F$4:$F$19</c:f>
              <c:numCache>
                <c:formatCode>General</c:formatCode>
                <c:ptCount val="12"/>
                <c:pt idx="0">
                  <c:v>1.0846470438313207</c:v>
                </c:pt>
                <c:pt idx="1">
                  <c:v>1.4106400027246015</c:v>
                </c:pt>
                <c:pt idx="2">
                  <c:v>1.1138595668647753</c:v>
                </c:pt>
                <c:pt idx="3">
                  <c:v>1.7209459854779954</c:v>
                </c:pt>
                <c:pt idx="4">
                  <c:v>1.4346492908692681</c:v>
                </c:pt>
                <c:pt idx="5">
                  <c:v>1.6364352413985295</c:v>
                </c:pt>
                <c:pt idx="6">
                  <c:v>1.9186325035662233</c:v>
                </c:pt>
                <c:pt idx="7">
                  <c:v>1.7481143232244956</c:v>
                </c:pt>
                <c:pt idx="8">
                  <c:v>1.02</c:v>
                </c:pt>
                <c:pt idx="9">
                  <c:v>1.0854997594988098</c:v>
                </c:pt>
                <c:pt idx="10">
                  <c:v>1.1499999999999999</c:v>
                </c:pt>
                <c:pt idx="11">
                  <c:v>1.1964613343880064</c:v>
                </c:pt>
              </c:numCache>
              <c:extLst/>
            </c:numRef>
          </c:val>
          <c:extLst>
            <c:ext xmlns:c16="http://schemas.microsoft.com/office/drawing/2014/chart" uri="{C3380CC4-5D6E-409C-BE32-E72D297353CC}">
              <c16:uniqueId val="{00000001-869B-4DA4-90AF-B40732149ABB}"/>
            </c:ext>
          </c:extLst>
        </c:ser>
        <c:dLbls>
          <c:showLegendKey val="0"/>
          <c:showVal val="0"/>
          <c:showCatName val="0"/>
          <c:showSerName val="0"/>
          <c:showPercent val="0"/>
          <c:showBubbleSize val="0"/>
        </c:dLbls>
        <c:gapWidth val="125"/>
        <c:axId val="377699376"/>
        <c:axId val="1647525008"/>
      </c:barChart>
      <c:catAx>
        <c:axId val="37769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IntelOne Display Regular" panose="020B0503020203020204" pitchFamily="34" charset="0"/>
                <a:ea typeface="+mn-ea"/>
                <a:cs typeface="+mn-cs"/>
              </a:defRPr>
            </a:pPr>
            <a:endParaRPr lang="en-US"/>
          </a:p>
        </c:txPr>
        <c:crossAx val="1647525008"/>
        <c:crosses val="autoZero"/>
        <c:auto val="1"/>
        <c:lblAlgn val="ctr"/>
        <c:lblOffset val="100"/>
        <c:noMultiLvlLbl val="0"/>
      </c:catAx>
      <c:valAx>
        <c:axId val="1647525008"/>
        <c:scaling>
          <c:orientation val="minMax"/>
          <c:max val="2"/>
        </c:scaling>
        <c:delete val="1"/>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crossAx val="377699376"/>
        <c:crosses val="autoZero"/>
        <c:crossBetween val="between"/>
        <c:majorUnit val="0.5"/>
      </c:valAx>
      <c:spPr>
        <a:noFill/>
        <a:ln w="25400">
          <a:noFill/>
        </a:ln>
        <a:effectLst/>
      </c:spPr>
    </c:plotArea>
    <c:legend>
      <c:legendPos val="b"/>
      <c:layout>
        <c:manualLayout>
          <c:xMode val="edge"/>
          <c:yMode val="edge"/>
          <c:x val="0.63023003108653974"/>
          <c:y val="3.963612845808067E-2"/>
          <c:w val="0.3645398214850803"/>
          <c:h val="6.048063477988982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IntelOne Display Light" panose="020B0403020203020204"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IntelOne Display Regular" panose="020B0503020203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F63AC5-7930-41B5-B3AA-5B5A9DF17E83}" type="datetime8">
              <a:rPr lang="en-US" smtClean="0">
                <a:latin typeface="Segoe UI" pitchFamily="34" charset="0"/>
              </a:rPr>
              <a:t>2/7/2025 1:30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02AF12F-114D-44BD-BEF6-0B0158559349}" type="datetime8">
              <a:rPr lang="en-US" smtClean="0"/>
              <a:t>2/7/2025 1:30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4800"/>
              <a:buFont typeface="Arial"/>
              <a:buNone/>
            </a:pPr>
            <a:r>
              <a:rPr lang="en" sz="1400" b="1">
                <a:solidFill>
                  <a:srgbClr val="111111"/>
                </a:solidFill>
                <a:latin typeface="Calibri"/>
                <a:ea typeface="Calibri"/>
                <a:cs typeface="Calibri"/>
                <a:sym typeface="Calibri"/>
              </a:rPr>
              <a:t>Transforming Edge Computing: Microsoft </a:t>
            </a:r>
            <a:r>
              <a:rPr lang="en-US" sz="1400" b="1" dirty="0">
                <a:solidFill>
                  <a:srgbClr val="111111"/>
                </a:solidFill>
                <a:latin typeface="Calibri"/>
                <a:ea typeface="Calibri"/>
                <a:cs typeface="Calibri"/>
                <a:sym typeface="Calibri"/>
              </a:rPr>
              <a:t>Azure Local</a:t>
            </a:r>
            <a:r>
              <a:rPr lang="en" sz="1400" b="1">
                <a:solidFill>
                  <a:srgbClr val="111111"/>
                </a:solidFill>
                <a:latin typeface="Calibri"/>
                <a:ea typeface="Calibri"/>
                <a:cs typeface="Calibri"/>
                <a:sym typeface="Calibri"/>
              </a:rPr>
              <a:t> Powered by Intel Technologies</a:t>
            </a:r>
            <a:endParaRPr sz="1400" b="1" dirty="0">
              <a:solidFill>
                <a:srgbClr val="374151"/>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ts val="1100"/>
              <a:buFont typeface="Arial"/>
              <a:buNone/>
            </a:pPr>
            <a:r>
              <a:rPr lang="en" sz="1200" b="1">
                <a:solidFill>
                  <a:srgbClr val="374151"/>
                </a:solidFill>
                <a:latin typeface="Calibri"/>
                <a:ea typeface="Calibri"/>
                <a:cs typeface="Calibri"/>
                <a:sym typeface="Calibri"/>
              </a:rPr>
              <a:t>This presentation aims to showcase </a:t>
            </a:r>
            <a:r>
              <a:rPr lang="en-US" sz="1200" b="1" dirty="0">
                <a:solidFill>
                  <a:srgbClr val="374151"/>
                </a:solidFill>
                <a:latin typeface="Calibri"/>
                <a:ea typeface="Calibri"/>
                <a:cs typeface="Calibri"/>
                <a:sym typeface="Calibri"/>
              </a:rPr>
              <a:t>Azure Local</a:t>
            </a:r>
            <a:r>
              <a:rPr lang="en" sz="1200" b="1">
                <a:solidFill>
                  <a:srgbClr val="374151"/>
                </a:solidFill>
                <a:latin typeface="Calibri"/>
                <a:ea typeface="Calibri"/>
                <a:cs typeface="Calibri"/>
                <a:sym typeface="Calibri"/>
              </a:rPr>
              <a:t>'s role in revolutionizing Edge solutions, setting the stage for a comprehensive exploration of its benefits and applications for Microsoft Partners.</a:t>
            </a:r>
            <a:endParaRPr sz="1200" b="1"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 sz="1200">
                <a:solidFill>
                  <a:srgbClr val="374151"/>
                </a:solidFill>
                <a:latin typeface="Calibri"/>
                <a:ea typeface="Calibri"/>
                <a:cs typeface="Calibri"/>
                <a:sym typeface="Calibri"/>
              </a:rPr>
              <a:t>Microsoft </a:t>
            </a:r>
            <a:r>
              <a:rPr lang="en-US" sz="1200" dirty="0">
                <a:solidFill>
                  <a:srgbClr val="374151"/>
                </a:solidFill>
                <a:latin typeface="Calibri"/>
                <a:ea typeface="Calibri"/>
                <a:cs typeface="Calibri"/>
                <a:sym typeface="Calibri"/>
              </a:rPr>
              <a:t>Azure Local</a:t>
            </a:r>
            <a:r>
              <a:rPr lang="en" sz="1200">
                <a:solidFill>
                  <a:srgbClr val="374151"/>
                </a:solidFill>
                <a:latin typeface="Calibri"/>
                <a:ea typeface="Calibri"/>
                <a:cs typeface="Calibri"/>
                <a:sym typeface="Calibri"/>
              </a:rPr>
              <a:t>, powered by Intel, is a pivotal innovation in Edge computing, transforming data management and processing. </a:t>
            </a:r>
            <a:endParaRPr sz="1200"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solidFill>
                  <a:srgbClr val="374151"/>
                </a:solidFill>
                <a:latin typeface="Calibri"/>
                <a:ea typeface="Calibri"/>
                <a:cs typeface="Calibri"/>
                <a:sym typeface="Calibri"/>
              </a:rPr>
              <a:t>Azure Local</a:t>
            </a:r>
            <a:r>
              <a:rPr lang="en" sz="1200">
                <a:solidFill>
                  <a:srgbClr val="374151"/>
                </a:solidFill>
                <a:latin typeface="Calibri"/>
                <a:ea typeface="Calibri"/>
                <a:cs typeface="Calibri"/>
                <a:sym typeface="Calibri"/>
              </a:rPr>
              <a:t> brings a new level of hybrid flexibility and scalability to Edge computing, merging local high-performance computing with seamless cloud integration. By enabling real-time data processing and analytics at the Edge, it significantly reduces latency and enhances decision-making capabilities. Moreover, </a:t>
            </a:r>
            <a:r>
              <a:rPr lang="en-US" sz="1200" dirty="0">
                <a:solidFill>
                  <a:srgbClr val="374151"/>
                </a:solidFill>
                <a:latin typeface="Calibri"/>
                <a:ea typeface="Calibri"/>
                <a:cs typeface="Calibri"/>
                <a:sym typeface="Calibri"/>
              </a:rPr>
              <a:t>Azure Local</a:t>
            </a:r>
            <a:r>
              <a:rPr lang="en" sz="1200">
                <a:solidFill>
                  <a:srgbClr val="374151"/>
                </a:solidFill>
                <a:latin typeface="Calibri"/>
                <a:ea typeface="Calibri"/>
                <a:cs typeface="Calibri"/>
                <a:sym typeface="Calibri"/>
              </a:rPr>
              <a:t>'s robust security features and its adaptability to diverse workloads make it an ideal solution for businesses looking to leverage the growing volumes of data generated at the Edge, ultimately driving efficiency and innovation in various industry sectors.</a:t>
            </a:r>
            <a:endParaRPr sz="1200"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solidFill>
                <a:srgbClr val="37415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200">
                <a:solidFill>
                  <a:srgbClr val="374151"/>
                </a:solidFill>
                <a:latin typeface="Calibri"/>
                <a:ea typeface="Calibri"/>
                <a:cs typeface="Calibri"/>
                <a:sym typeface="Calibri"/>
              </a:rPr>
              <a:t>Edge computing has emerged as a critical technology in response to the exponential growth of data and the need for real-time processing. It decentralizes data processing, bringing computation closer to data sources, thereby enhancing efficiency and reducing latency in various applications.</a:t>
            </a:r>
            <a:endParaRPr sz="1200"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solidFill>
                <a:srgbClr val="37415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solidFill>
                <a:srgbClr val="37415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D675C8-E4EF-4BE1-A548-CCA9A6AE90CB}" type="slidenum">
              <a:rPr lang="en-US" smtClean="0"/>
              <a:t>11</a:t>
            </a:fld>
            <a:endParaRPr lang="en-US"/>
          </a:p>
        </p:txBody>
      </p:sp>
    </p:spTree>
    <p:extLst>
      <p:ext uri="{BB962C8B-B14F-4D97-AF65-F5344CB8AC3E}">
        <p14:creationId xmlns:p14="http://schemas.microsoft.com/office/powerpoint/2010/main" val="342888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D675C8-E4EF-4BE1-A548-CCA9A6AE90CB}" type="slidenum">
              <a:rPr lang="en-US" smtClean="0"/>
              <a:t>12</a:t>
            </a:fld>
            <a:endParaRPr lang="en-US"/>
          </a:p>
        </p:txBody>
      </p:sp>
    </p:spTree>
    <p:extLst>
      <p:ext uri="{BB962C8B-B14F-4D97-AF65-F5344CB8AC3E}">
        <p14:creationId xmlns:p14="http://schemas.microsoft.com/office/powerpoint/2010/main" val="356088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D675C8-E4EF-4BE1-A548-CCA9A6AE90CB}" type="slidenum">
              <a:rPr lang="en-US" smtClean="0"/>
              <a:t>13</a:t>
            </a:fld>
            <a:endParaRPr lang="en-US"/>
          </a:p>
        </p:txBody>
      </p:sp>
    </p:spTree>
    <p:extLst>
      <p:ext uri="{BB962C8B-B14F-4D97-AF65-F5344CB8AC3E}">
        <p14:creationId xmlns:p14="http://schemas.microsoft.com/office/powerpoint/2010/main" val="151226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D675C8-E4EF-4BE1-A548-CCA9A6AE90CB}" type="slidenum">
              <a:rPr lang="en-US" smtClean="0"/>
              <a:t>14</a:t>
            </a:fld>
            <a:endParaRPr lang="en-US"/>
          </a:p>
        </p:txBody>
      </p:sp>
    </p:spTree>
    <p:extLst>
      <p:ext uri="{BB962C8B-B14F-4D97-AF65-F5344CB8AC3E}">
        <p14:creationId xmlns:p14="http://schemas.microsoft.com/office/powerpoint/2010/main" val="33839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i="0" dirty="0">
                <a:solidFill>
                  <a:srgbClr val="001D35"/>
                </a:solidFill>
                <a:effectLst/>
                <a:latin typeface="Google Sans"/>
              </a:rPr>
              <a:t>Key Takeaway:  Hardware-assisted technology that provides security without compromising performance ensuring data is protected in memory, in transit, and at rest.</a:t>
            </a:r>
            <a:endParaRPr lang="en-US" b="1" i="0" dirty="0">
              <a:solidFill>
                <a:srgbClr val="161616"/>
              </a:solidFill>
              <a:effectLst/>
              <a:latin typeface="Segoe UI" panose="020B0502040204020203" pitchFamily="34" charset="0"/>
            </a:endParaRPr>
          </a:p>
          <a:p>
            <a:endParaRPr lang="en-US" b="0" i="0" dirty="0">
              <a:solidFill>
                <a:srgbClr val="161616"/>
              </a:solidFill>
              <a:effectLst/>
              <a:latin typeface="Segoe UI" panose="020B0502040204020203" pitchFamily="34" charset="0"/>
            </a:endParaRPr>
          </a:p>
          <a:p>
            <a:r>
              <a:rPr lang="en-US" b="0" i="0" dirty="0">
                <a:solidFill>
                  <a:srgbClr val="161616"/>
                </a:solidFill>
                <a:effectLst/>
                <a:latin typeface="Segoe UI" panose="020B0502040204020203" pitchFamily="34" charset="0"/>
              </a:rPr>
              <a:t>Security affects everyone in your organization from upper-level management to the information worker. Inadequate security is a real risk for organizations as a security breach can potentially disrupt all normal business and bring your organization to a halt. The sooner that you can detect a potential attack, the faster you can mitigate any compromise in security.</a:t>
            </a:r>
          </a:p>
          <a:p>
            <a:endParaRPr lang="en-US" b="0" i="0" dirty="0">
              <a:solidFill>
                <a:srgbClr val="161616"/>
              </a:solidFill>
              <a:effectLst/>
              <a:latin typeface="Segoe UI" panose="020B0502040204020203" pitchFamily="34" charset="0"/>
            </a:endParaRPr>
          </a:p>
          <a:p>
            <a:r>
              <a:rPr lang="en-US" b="0" i="0" dirty="0">
                <a:solidFill>
                  <a:srgbClr val="161616"/>
                </a:solidFill>
                <a:effectLst/>
                <a:latin typeface="Segoe UI" panose="020B0502040204020203" pitchFamily="34" charset="0"/>
              </a:rPr>
              <a:t>Azure Local provide out-of-the-box secure hardware proving you the trusted infrastructure ensuring your data is protected on-premises and in the cloud.  </a:t>
            </a:r>
          </a:p>
          <a:p>
            <a:endParaRPr lang="en-US" b="0" i="0" dirty="0">
              <a:solidFill>
                <a:srgbClr val="161616"/>
              </a:solidFill>
              <a:effectLst/>
              <a:latin typeface="Segoe UI" panose="020B0502040204020203" pitchFamily="34" charset="0"/>
            </a:endParaRPr>
          </a:p>
          <a:p>
            <a:r>
              <a:rPr lang="en-US" b="0" i="0" dirty="0">
                <a:solidFill>
                  <a:srgbClr val="161616"/>
                </a:solidFill>
                <a:effectLst/>
                <a:latin typeface="Segoe UI" panose="020B0502040204020203" pitchFamily="34" charset="0"/>
              </a:rPr>
              <a:t>Built-in crypto accelerations provide security without the performance compromise.  </a:t>
            </a:r>
          </a:p>
          <a:p>
            <a:endParaRPr lang="en-US" b="0" i="0" dirty="0">
              <a:solidFill>
                <a:srgbClr val="161616"/>
              </a:solidFill>
              <a:effectLst/>
              <a:latin typeface="Segoe UI" panose="020B0502040204020203" pitchFamily="34" charset="0"/>
            </a:endParaRPr>
          </a:p>
          <a:p>
            <a:r>
              <a:rPr lang="en-US" b="0" i="0" dirty="0">
                <a:solidFill>
                  <a:srgbClr val="161616"/>
                </a:solidFill>
                <a:effectLst/>
                <a:latin typeface="Segoe UI" panose="020B0502040204020203" pitchFamily="34" charset="0"/>
              </a:rPr>
              <a:t>When working across your hybrid cloud, whether it is on-premises or in the public cloud, </a:t>
            </a:r>
            <a:r>
              <a:rPr lang="en-US" b="0" i="0" dirty="0">
                <a:solidFill>
                  <a:srgbClr val="001D35"/>
                </a:solidFill>
                <a:effectLst/>
                <a:latin typeface="Google Sans"/>
              </a:rPr>
              <a:t>Intel Trust Domain Extensions (TDX) is a Trusted Execution Environment (TEE) technology that works with Azure to provide confidential computing. TDX helps protect data by isolating virtual machines (VMs) from the host and hypervisor. This protects VMs from a variety of hardware and software attack.  Additionally, if you are leveraging Azure Confidential Computing powered by Intel Xeon processors help with protecting at the application layer.</a:t>
            </a:r>
          </a:p>
          <a:p>
            <a:endParaRPr lang="en-US" b="0" i="0" dirty="0">
              <a:solidFill>
                <a:srgbClr val="001D35"/>
              </a:solidFill>
              <a:effectLst/>
              <a:latin typeface="Google Sans"/>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202AF12F-114D-44BD-BEF6-0B0158559349}" type="datetime8">
              <a:rPr lang="en-US" smtClean="0"/>
              <a:t>2/7/2025 1:30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76117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Takeaway:  Intel Xeon processors provide built-in acceleration for your most demanding workloads, such as AI</a:t>
            </a:r>
          </a:p>
          <a:p>
            <a:endParaRPr lang="en-US" dirty="0"/>
          </a:p>
          <a:p>
            <a:r>
              <a:rPr lang="en-US" dirty="0"/>
              <a:t>Azure Local running on Intel Xeon processors allows you to achieve a true hybrid cloud approach to seamlessly extend your datacenter to the public cloud providing you the freedom to compute.  Processing your data closer to generation as well as leveraging the cloud to scale your processing for larger data sets.  Together Azure Local and Intel deliver performance, scale and security to ensure you achieve your business goals efficiently.</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202AF12F-114D-44BD-BEF6-0B0158559349}" type="datetime8">
              <a:rPr lang="en-US" smtClean="0"/>
              <a:t>2/7/2025 1:30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70516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Takeaway: Latest generation Intel Xeon processors provide benefits in power and cost savings</a:t>
            </a:r>
          </a:p>
          <a:p>
            <a:endParaRPr lang="en-US" b="1" dirty="0"/>
          </a:p>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Latest generation Intel Xeon processors deliver more performance per core resulting in less servers needed to run the same workloads.  If you currently have 50 servers running 3</a:t>
            </a:r>
            <a:r>
              <a:rPr lang="en-US" sz="1800" baseline="30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rd</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generation Intel Xeon processors, you can consolidate those workloads into 29 servers which reduces your datacenter footprint, power consumption AND lowers TCO.  That’s close to ½ the systems needed today to run the same workloads.  Together Azure Local and Intel can help reduce your footprint, improve your TCO, and accelerate your time to value within your business.  </a:t>
            </a:r>
          </a:p>
          <a:p>
            <a:endParaRPr lang="en-US" sz="1800" b="0" dirty="0">
              <a:solidFill>
                <a:srgbClr val="000000"/>
              </a:solidFill>
              <a:effectLst/>
              <a:latin typeface="Aptos" panose="020B0004020202020204" pitchFamily="34" charset="0"/>
            </a:endParaRPr>
          </a:p>
          <a:p>
            <a:r>
              <a:rPr lang="en-US" sz="1800" b="0" dirty="0">
                <a:solidFill>
                  <a:srgbClr val="000000"/>
                </a:solidFill>
                <a:effectLst/>
                <a:latin typeface="Aptos" panose="020B0004020202020204" pitchFamily="34" charset="0"/>
              </a:rPr>
              <a:t>Do more, with less, achieve better results.  </a:t>
            </a:r>
            <a:endParaRPr lang="en-US" b="0" dirty="0"/>
          </a:p>
          <a:p>
            <a:endParaRPr lang="en-US" dirty="0"/>
          </a:p>
        </p:txBody>
      </p:sp>
      <p:sp>
        <p:nvSpPr>
          <p:cNvPr id="4" name="Slide Number Placeholder 3"/>
          <p:cNvSpPr>
            <a:spLocks noGrp="1"/>
          </p:cNvSpPr>
          <p:nvPr>
            <p:ph type="sldNum" sz="quarter" idx="5"/>
          </p:nvPr>
        </p:nvSpPr>
        <p:spPr/>
        <p:txBody>
          <a:bodyPr/>
          <a:lstStyle/>
          <a:p>
            <a:fld id="{24D675C8-E4EF-4BE1-A548-CCA9A6AE90CB}" type="slidenum">
              <a:rPr lang="en-US" smtClean="0"/>
              <a:t>4</a:t>
            </a:fld>
            <a:endParaRPr lang="en-US" dirty="0"/>
          </a:p>
        </p:txBody>
      </p:sp>
    </p:spTree>
    <p:extLst>
      <p:ext uri="{BB962C8B-B14F-4D97-AF65-F5344CB8AC3E}">
        <p14:creationId xmlns:p14="http://schemas.microsoft.com/office/powerpoint/2010/main" val="280453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E0114-AD74-B42A-4B64-1EEB5CFC0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F27DD-EEFA-F485-844C-69BF400AF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E6D13-FFE9-DDE0-86A0-AE6BA94F97CD}"/>
              </a:ext>
            </a:extLst>
          </p:cNvPr>
          <p:cNvSpPr>
            <a:spLocks noGrp="1"/>
          </p:cNvSpPr>
          <p:nvPr>
            <p:ph type="body" idx="1"/>
          </p:nvPr>
        </p:nvSpPr>
        <p:spPr/>
        <p:txBody>
          <a:bodyPr/>
          <a:lstStyle/>
          <a:p>
            <a:r>
              <a:rPr lang="en-US" b="1" dirty="0"/>
              <a:t>Key Takeaway:  When choosing a new server or looking to refresh older servers, latest generation Intel Xeon processors/ Azure Local based on latest generation Intel Xeon processors deliver the best performance per $ spent in a smaller footprint, reducing power and space requirements.</a:t>
            </a:r>
          </a:p>
          <a:p>
            <a:endParaRPr lang="en-US" b="1" dirty="0"/>
          </a:p>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In this slide we provide 2 ways to look at why you want to use the </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latest</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generation Azure Local with Intel Xeon processors.  The first is looking at 5 year old technology and refreshing.  In this analysis, we share estimated power savings and consolidation that would occur from 50 servers to 7 last generation servers across 2 different workloads (Web services and AI).  </a:t>
            </a:r>
          </a:p>
          <a:p>
            <a:endParaRPr lang="en-US" sz="1800" b="1" dirty="0">
              <a:solidFill>
                <a:srgbClr val="000000"/>
              </a:solidFill>
              <a:effectLst/>
              <a:latin typeface="Aptos" panose="020B0004020202020204" pitchFamily="34" charset="0"/>
            </a:endParaRPr>
          </a:p>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second is a new server purchase decision.  If you are looking to procure new systems, this provides the analysis of why buy the latest generation of servers vs older technologies.  Again, this demonstrates the consolidation and performance of workloads provide improvement in power and space savings ensuring you meet your sustainability goals.</a:t>
            </a:r>
          </a:p>
          <a:p>
            <a:endParaRPr lang="en-US" sz="1800" b="1" dirty="0">
              <a:solidFill>
                <a:srgbClr val="000000"/>
              </a:solidFill>
              <a:effectLst/>
              <a:latin typeface="Aptos" panose="020B0004020202020204" pitchFamily="34" charset="0"/>
            </a:endParaRPr>
          </a:p>
          <a:p>
            <a:r>
              <a:rPr lang="en-US" sz="1800" b="1" dirty="0">
                <a:solidFill>
                  <a:srgbClr val="000000"/>
                </a:solidFill>
                <a:effectLst/>
                <a:latin typeface="Aptos" panose="020B0004020202020204" pitchFamily="34" charset="0"/>
              </a:rPr>
              <a:t>Sustainability is important and datacenter space is limited.  Using latest generation technology allows you to consolidate, achieve same or better performance, and reduce power and space requirements.</a:t>
            </a:r>
            <a:endParaRPr lang="en-US" b="1" dirty="0"/>
          </a:p>
          <a:p>
            <a:endParaRPr lang="en-US" dirty="0"/>
          </a:p>
        </p:txBody>
      </p:sp>
      <p:sp>
        <p:nvSpPr>
          <p:cNvPr id="4" name="Slide Number Placeholder 3">
            <a:extLst>
              <a:ext uri="{FF2B5EF4-FFF2-40B4-BE49-F238E27FC236}">
                <a16:creationId xmlns:a16="http://schemas.microsoft.com/office/drawing/2014/main" id="{CB1A0A2E-7360-77A1-10F5-BF55DE9D9CDE}"/>
              </a:ext>
            </a:extLst>
          </p:cNvPr>
          <p:cNvSpPr>
            <a:spLocks noGrp="1"/>
          </p:cNvSpPr>
          <p:nvPr>
            <p:ph type="sldNum" sz="quarter" idx="5"/>
          </p:nvPr>
        </p:nvSpPr>
        <p:spPr/>
        <p:txBody>
          <a:bodyPr/>
          <a:lstStyle/>
          <a:p>
            <a:fld id="{24D675C8-E4EF-4BE1-A548-CCA9A6AE90CB}" type="slidenum">
              <a:rPr lang="en-US" smtClean="0"/>
              <a:t>5</a:t>
            </a:fld>
            <a:endParaRPr lang="en-US"/>
          </a:p>
        </p:txBody>
      </p:sp>
    </p:spTree>
    <p:extLst>
      <p:ext uri="{BB962C8B-B14F-4D97-AF65-F5344CB8AC3E}">
        <p14:creationId xmlns:p14="http://schemas.microsoft.com/office/powerpoint/2010/main" val="1815990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2 slides we shared Intel generation to generation technology comparisons.  We understand you have choices in your processor technology.  In this slide, we compare 5</a:t>
            </a:r>
            <a:r>
              <a:rPr lang="en-US" baseline="30000" dirty="0"/>
              <a:t>th</a:t>
            </a:r>
            <a:r>
              <a:rPr lang="en-US" dirty="0"/>
              <a:t> gen Intel Xeon to 5</a:t>
            </a:r>
            <a:r>
              <a:rPr lang="en-US" baseline="30000" dirty="0"/>
              <a:t>th</a:t>
            </a:r>
            <a:r>
              <a:rPr lang="en-US" dirty="0"/>
              <a:t> gen AMD.  To understand this chart, look at the red line. This is the baseline for AMD performance.  We then compare against Intel performance – BLUE BAR, and Intel performance per watt – PURPLE BAR</a:t>
            </a:r>
          </a:p>
          <a:p>
            <a:endParaRPr lang="en-US" dirty="0"/>
          </a:p>
          <a:p>
            <a:r>
              <a:rPr lang="en-US" dirty="0"/>
              <a:t>Across workloads, 5</a:t>
            </a:r>
            <a:r>
              <a:rPr lang="en-US" baseline="30000" dirty="0"/>
              <a:t>th</a:t>
            </a:r>
            <a:r>
              <a:rPr lang="en-US" dirty="0"/>
              <a:t> gen Intel Xeon processors exceed competitor performance and performance per watt.  </a:t>
            </a:r>
          </a:p>
          <a:p>
            <a:endParaRPr lang="en-US" dirty="0"/>
          </a:p>
          <a:p>
            <a:r>
              <a:rPr lang="en-US" dirty="0"/>
              <a:t>Why is this important? This is to show that Azure Local on 5</a:t>
            </a:r>
            <a:r>
              <a:rPr lang="en-US" baseline="30000" dirty="0"/>
              <a:t>th</a:t>
            </a:r>
            <a:r>
              <a:rPr lang="en-US" dirty="0"/>
              <a:t> gen Intel delivers the best performance and performance/watt to ensure that every $ you spend is supporting your business goals or sustainability and cost.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202AF12F-114D-44BD-BEF6-0B0158559349}" type="datetime8">
              <a:rPr lang="en-US" smtClean="0"/>
              <a:t>2/7/2025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34374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500"/>
              <a:buNone/>
            </a:pPr>
            <a:r>
              <a:rPr lang="en" sz="1400" b="1">
                <a:solidFill>
                  <a:schemeClr val="dk1"/>
                </a:solidFill>
                <a:latin typeface="Calibri"/>
                <a:ea typeface="Calibri"/>
                <a:cs typeface="Calibri"/>
                <a:sym typeface="Calibri"/>
              </a:rPr>
              <a:t>Microsoft </a:t>
            </a:r>
            <a:r>
              <a:rPr lang="en-US" sz="1400" b="1">
                <a:solidFill>
                  <a:schemeClr val="dk1"/>
                </a:solidFill>
                <a:latin typeface="Calibri"/>
                <a:ea typeface="Calibri"/>
                <a:cs typeface="Calibri"/>
                <a:sym typeface="Calibri"/>
              </a:rPr>
              <a:t>Azure Local</a:t>
            </a:r>
            <a:r>
              <a:rPr lang="en" sz="1400" b="1">
                <a:solidFill>
                  <a:schemeClr val="dk1"/>
                </a:solidFill>
                <a:latin typeface="Calibri"/>
                <a:ea typeface="Calibri"/>
                <a:cs typeface="Calibri"/>
                <a:sym typeface="Calibri"/>
              </a:rPr>
              <a:t> Powered by Intel: </a:t>
            </a:r>
            <a:r>
              <a:rPr lang="en" sz="1400" b="1" i="1">
                <a:solidFill>
                  <a:schemeClr val="dk1"/>
                </a:solidFill>
                <a:latin typeface="Calibri"/>
                <a:ea typeface="Calibri"/>
                <a:cs typeface="Calibri"/>
                <a:sym typeface="Calibri"/>
              </a:rPr>
              <a:t>Your Key to Edge Computing</a:t>
            </a:r>
            <a:endParaRPr sz="1400" b="1" i="1">
              <a:solidFill>
                <a:schemeClr val="dk1"/>
              </a:solidFill>
              <a:latin typeface="Calibri"/>
              <a:ea typeface="Calibri"/>
              <a:cs typeface="Calibri"/>
              <a:sym typeface="Calibri"/>
            </a:endParaRPr>
          </a:p>
          <a:p>
            <a:pPr marL="0" lvl="0" indent="0" algn="l" rtl="0">
              <a:spcBef>
                <a:spcPts val="0"/>
              </a:spcBef>
              <a:spcAft>
                <a:spcPts val="0"/>
              </a:spcAft>
              <a:buSzPts val="2500"/>
              <a:buNone/>
            </a:pP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500"/>
              <a:buFont typeface="Arial"/>
              <a:buNone/>
            </a:pPr>
            <a:r>
              <a:rPr lang="en" sz="1200">
                <a:solidFill>
                  <a:schemeClr val="dk1"/>
                </a:solidFill>
                <a:latin typeface="Calibri"/>
                <a:ea typeface="Calibri"/>
                <a:cs typeface="Calibri"/>
                <a:sym typeface="Calibri"/>
              </a:rPr>
              <a:t>The ‘magic gift’ that Microsoft/Intel brings to enable you to serve the Edge evolution ….</a:t>
            </a:r>
          </a:p>
          <a:p>
            <a:pPr marL="0" lvl="0" indent="0" algn="l" rtl="0">
              <a:spcBef>
                <a:spcPts val="0"/>
              </a:spcBef>
              <a:spcAft>
                <a:spcPts val="0"/>
              </a:spcAft>
              <a:buClr>
                <a:schemeClr val="dk1"/>
              </a:buClr>
              <a:buSzPts val="2500"/>
              <a:buFont typeface="Arial"/>
              <a:buNone/>
            </a:pPr>
            <a:endParaRPr lang="en"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2bc4c97143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2bc4c97143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500"/>
              <a:buFont typeface="Arial"/>
              <a:buNone/>
            </a:pPr>
            <a:r>
              <a:rPr lang="en" sz="1400" b="1">
                <a:solidFill>
                  <a:schemeClr val="dk1"/>
                </a:solidFill>
                <a:latin typeface="Calibri"/>
                <a:ea typeface="Calibri"/>
                <a:cs typeface="Calibri"/>
                <a:sym typeface="Calibri"/>
              </a:rPr>
              <a:t>Informal Classification; Edge Hardware</a:t>
            </a:r>
            <a:endParaRPr sz="300"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2bc2c25ae53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5" name="Google Shape;1265;g2bc2c25ae53_0_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a:latin typeface="Calibri"/>
                <a:ea typeface="Calibri"/>
                <a:cs typeface="Calibri"/>
                <a:sym typeface="Calibri"/>
              </a:rPr>
              <a:t>Thank You!</a:t>
            </a:r>
            <a:endParaRPr sz="1200" b="1">
              <a:latin typeface="Calibri"/>
              <a:ea typeface="Calibri"/>
              <a:cs typeface="Calibri"/>
              <a:sym typeface="Calibri"/>
            </a:endParaRPr>
          </a:p>
          <a:p>
            <a:pPr marL="0" lvl="0" indent="0" algn="l" rtl="0">
              <a:lnSpc>
                <a:spcPct val="100000"/>
              </a:lnSpc>
              <a:spcBef>
                <a:spcPts val="0"/>
              </a:spcBef>
              <a:spcAft>
                <a:spcPts val="0"/>
              </a:spcAft>
              <a:buSzPts val="1100"/>
              <a:buNone/>
            </a:pPr>
            <a:endParaRPr sz="1200" b="1"/>
          </a:p>
          <a:p>
            <a:pPr marL="0" lvl="0" indent="0" algn="l" rtl="0">
              <a:lnSpc>
                <a:spcPct val="100000"/>
              </a:lnSpc>
              <a:spcBef>
                <a:spcPts val="0"/>
              </a:spcBef>
              <a:spcAft>
                <a:spcPts val="0"/>
              </a:spcAft>
              <a:buSzPts val="1100"/>
              <a:buNone/>
            </a:pPr>
            <a:endParaRPr sz="1200" b="1"/>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bg1"/>
                </a:solidFill>
                <a:latin typeface="+mj-lt"/>
              </a:rPr>
              <a:t>Microsoft Azure</a:t>
            </a:r>
          </a:p>
        </p:txBody>
      </p:sp>
    </p:spTree>
    <p:extLst>
      <p:ext uri="{BB962C8B-B14F-4D97-AF65-F5344CB8AC3E}">
        <p14:creationId xmlns:p14="http://schemas.microsoft.com/office/powerpoint/2010/main" val="11579971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45652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CE50-46CE-0973-AC08-7477BEAD00F3}"/>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03424D10-01E7-37F9-6091-2C95487D9F73}"/>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FDFE8ED1-0EC9-B339-1813-0B4260A0A2DA}"/>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5" name="Text Placeholder 11">
            <a:extLst>
              <a:ext uri="{FF2B5EF4-FFF2-40B4-BE49-F238E27FC236}">
                <a16:creationId xmlns:a16="http://schemas.microsoft.com/office/drawing/2014/main" id="{823006D8-810A-DCBB-7E79-17F6322E2FFC}"/>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ADAAB847-57CB-2458-2ADA-6D7770794074}"/>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7" name="Text Placeholder 11">
            <a:extLst>
              <a:ext uri="{FF2B5EF4-FFF2-40B4-BE49-F238E27FC236}">
                <a16:creationId xmlns:a16="http://schemas.microsoft.com/office/drawing/2014/main" id="{6B655A31-FF73-73EA-1EA8-00F13891AB94}"/>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E819634A-80BB-C620-3C16-1EA80A7B1C18}"/>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9" name="Text Placeholder 11">
            <a:extLst>
              <a:ext uri="{FF2B5EF4-FFF2-40B4-BE49-F238E27FC236}">
                <a16:creationId xmlns:a16="http://schemas.microsoft.com/office/drawing/2014/main" id="{05E7CC6D-40F5-C58C-FC44-793B1A98AC5D}"/>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E6B93ED5-5CA7-C983-373E-E42D7424C7CB}"/>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8010968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32" userDrawn="1">
          <p15:clr>
            <a:srgbClr val="5ACBF0"/>
          </p15:clr>
        </p15:guide>
        <p15:guide id="8" pos="4871">
          <p15:clr>
            <a:srgbClr val="5ACBF0"/>
          </p15:clr>
        </p15:guide>
        <p15:guide id="9" pos="525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tx1"/>
                </a:solidFill>
                <a:latin typeface="+mj-lt"/>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1374624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553998"/>
          </a:xfrm>
        </p:spPr>
        <p:txBody>
          <a:bodyPr anchor="t"/>
          <a:lstStyle>
            <a:lvl1pPr marL="0" indent="0">
              <a:spcBef>
                <a:spcPts val="0"/>
              </a:spcBef>
              <a:buNone/>
              <a:defRPr sz="1800" b="1">
                <a:gradFill>
                  <a:gsLst>
                    <a:gs pos="0">
                      <a:srgbClr val="31ACBD"/>
                    </a:gs>
                    <a:gs pos="68000">
                      <a:schemeClr val="tx2"/>
                    </a:gs>
                  </a:gsLst>
                  <a:lin ang="10800000" scaled="1"/>
                </a:gra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53998"/>
          </a:xfrm>
        </p:spPr>
        <p:txBody>
          <a:bodyPr vert="horz" wrap="square" lIns="0" tIns="0" rIns="0" bIns="0" rtlCol="0" anchor="t">
            <a:spAutoFit/>
          </a:bodyPr>
          <a:lstStyle>
            <a:lvl1pPr>
              <a:defRPr lang="en-US" sz="1800" b="1">
                <a:gradFill>
                  <a:gsLst>
                    <a:gs pos="100000">
                      <a:srgbClr val="3EA89B"/>
                    </a:gs>
                    <a:gs pos="0">
                      <a:srgbClr val="225B62"/>
                    </a:gs>
                  </a:gsLst>
                  <a:lin ang="10800000" scaled="1"/>
                </a:gradFill>
                <a:latin typeface="+mj-lt"/>
              </a:defRPr>
            </a:lvl1pPr>
          </a:lstStyle>
          <a:p>
            <a:pPr marL="0" lvl="0" indent="0">
              <a:spcBef>
                <a:spcPts val="0"/>
              </a:spcBef>
              <a:buNone/>
            </a:pPr>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553998"/>
          </a:xfrm>
        </p:spPr>
        <p:txBody>
          <a:bodyPr vert="horz" wrap="square" lIns="0" tIns="0" rIns="0" bIns="0" rtlCol="0" anchor="t">
            <a:spAutoFit/>
          </a:bodyPr>
          <a:lstStyle>
            <a:lvl1pPr>
              <a:defRPr lang="en-US" sz="1800" b="1" dirty="0">
                <a:gradFill>
                  <a:gsLst>
                    <a:gs pos="0">
                      <a:srgbClr val="F4364C"/>
                    </a:gs>
                    <a:gs pos="68000">
                      <a:srgbClr val="C03BC4"/>
                    </a:gs>
                  </a:gsLst>
                  <a:lin ang="10800000" scaled="1"/>
                </a:gradFill>
                <a:latin typeface="+mj-lt"/>
              </a:defRPr>
            </a:lvl1pPr>
          </a:lstStyle>
          <a:p>
            <a:pPr marL="0" lvl="0" indent="0">
              <a:spcBef>
                <a:spcPts val="0"/>
              </a:spcBef>
              <a:buNone/>
            </a:pPr>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53998"/>
          </a:xfrm>
        </p:spPr>
        <p:txBody>
          <a:bodyPr vert="horz" wrap="square" lIns="0" tIns="0" rIns="0" bIns="0" rtlCol="0" anchor="t">
            <a:spAutoFit/>
          </a:bodyPr>
          <a:lstStyle>
            <a:lvl1pPr>
              <a:defRPr lang="en-US" sz="1800" b="1">
                <a:gradFill>
                  <a:gsLst>
                    <a:gs pos="0">
                      <a:srgbClr val="FF9318"/>
                    </a:gs>
                    <a:gs pos="44000">
                      <a:srgbClr val="FF5C39"/>
                    </a:gs>
                  </a:gsLst>
                  <a:lin ang="10800000" scaled="1"/>
                </a:gradFill>
                <a:latin typeface="+mj-lt"/>
              </a:defRPr>
            </a:lvl1pPr>
          </a:lstStyle>
          <a:p>
            <a:pPr marL="0" lvl="0" indent="0">
              <a:spcBef>
                <a:spcPts val="0"/>
              </a:spcBef>
              <a:buNone/>
            </a:pPr>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C40F7C1-6A65-C124-ED44-7A11BF5946F2}"/>
              </a:ext>
            </a:extLst>
          </p:cNvPr>
          <p:cNvGraphicFramePr>
            <a:graphicFrameLocks noChangeAspect="1"/>
          </p:cNvGraphicFramePr>
          <p:nvPr userDrawn="1">
            <p:custDataLst>
              <p:tags r:id="rId1"/>
            </p:custDataLst>
            <p:extLst>
              <p:ext uri="{D42A27DB-BD31-4B8C-83A1-F6EECF244321}">
                <p14:modId xmlns:p14="http://schemas.microsoft.com/office/powerpoint/2010/main" val="1125572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6C40F7C1-6A65-C124-ED44-7A11BF5946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43198"/>
          </a:xfrm>
        </p:spPr>
        <p:txBody>
          <a:bodyPr vert="horz"/>
          <a:lstStyle>
            <a:lvl1pPr>
              <a:lnSpc>
                <a:spcPct val="90000"/>
              </a:lnSpc>
              <a:defRPr sz="3200"/>
            </a:lvl1p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gradFill flip="none" rotWithShape="1">
            <a:gsLst>
              <a:gs pos="47706">
                <a:schemeClr val="accent1"/>
              </a:gs>
              <a:gs pos="100000">
                <a:schemeClr val="accent3"/>
              </a:gs>
              <a:gs pos="60000">
                <a:schemeClr val="accent1"/>
              </a:gs>
            </a:gsLst>
            <a:lin ang="18900000" scaled="1"/>
            <a:tileRect/>
          </a:grad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chemeClr val="tx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9" name="TextBox 8">
            <a:extLst>
              <a:ext uri="{FF2B5EF4-FFF2-40B4-BE49-F238E27FC236}">
                <a16:creationId xmlns:a16="http://schemas.microsoft.com/office/drawing/2014/main" id="{7609554D-CD2C-F836-9A2C-88CABE57658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06056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56112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520" userDrawn="1">
          <p15:clr>
            <a:srgbClr val="5ACBF0"/>
          </p15:clr>
        </p15:guide>
        <p15:guide id="3" pos="6144">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848057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gradFill>
            <a:gsLst>
              <a:gs pos="100000">
                <a:schemeClr val="accent3"/>
              </a:gs>
              <a:gs pos="8000">
                <a:schemeClr val="accent1"/>
              </a:gs>
            </a:gsLst>
            <a:lin ang="18900000" scaled="1"/>
          </a:gradFill>
        </p:spPr>
        <p:txBody>
          <a:bodyPr vert="horz" wrap="square" lIns="0" tIns="128016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gradFill>
            <a:gsLst>
              <a:gs pos="100000">
                <a:schemeClr val="accent3"/>
              </a:gs>
              <a:gs pos="8000">
                <a:schemeClr val="accent1"/>
              </a:gs>
            </a:gsLst>
            <a:lin ang="18900000" scaled="1"/>
          </a:gradFill>
        </p:spPr>
        <p:txBody>
          <a:bodyPr vert="horz" wrap="square" lIns="0" tIns="137160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312" userDrawn="1">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96DAC541-7B7A-43D3-8B79-37D633B846F1}">
                  <asvg:svgBlip xmlns:asvg="http://schemas.microsoft.com/office/drawing/2016/SVG/main" r:embed="rId6"/>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gradFill>
            <a:gsLst>
              <a:gs pos="0">
                <a:srgbClr val="E8E6DF"/>
              </a:gs>
              <a:gs pos="100000">
                <a:srgbClr val="D4EC8E"/>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25474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520" userDrawn="1">
          <p15:clr>
            <a:srgbClr val="5ACBF0"/>
          </p15:clr>
        </p15:guide>
        <p15:guide id="3" pos="6144">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gradFill>
            <a:gsLst>
              <a:gs pos="0">
                <a:srgbClr val="E8E6DF"/>
              </a:gs>
              <a:gs pos="100000">
                <a:srgbClr val="D4EC8E"/>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1"/>
            <a:ext cx="3182027" cy="3959217"/>
          </a:xfrm>
        </p:spPr>
        <p:txBody>
          <a:bodyPr anchor="t"/>
          <a:lstStyle>
            <a:lvl1pPr>
              <a:defRPr>
                <a:solidFill>
                  <a:schemeClr val="tx2"/>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2"/>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2"/>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2"/>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75136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520" userDrawn="1">
          <p15:clr>
            <a:srgbClr val="5ACBF0"/>
          </p15:clr>
        </p15:guide>
        <p15:guide id="3" pos="6144">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vert="horz" wrap="square" lIns="0" tIns="0" rIns="0" bIns="0" rtlCol="0" anchor="b" anchorCtr="0">
            <a:spAutoFit/>
          </a:bodyPr>
          <a:lstStyle>
            <a:lvl1pPr>
              <a:defRPr lang="en-US" sz="4000" dirty="0"/>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975556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1642182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1646414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1916915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7632569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800282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28351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21082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06862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84294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520" userDrawn="1">
          <p15:clr>
            <a:srgbClr val="5ACBF0"/>
          </p15:clr>
        </p15:guide>
        <p15:guide id="3" pos="6144">
          <p15:clr>
            <a:srgbClr val="5ACBF0"/>
          </p15:clr>
        </p15:guide>
        <p15:guide id="4" orient="horz" pos="216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15310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3"/>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endParaRPr lang="en-US"/>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Quote author</a:t>
            </a:r>
          </a:p>
        </p:txBody>
      </p:sp>
    </p:spTree>
    <p:extLst>
      <p:ext uri="{BB962C8B-B14F-4D97-AF65-F5344CB8AC3E}">
        <p14:creationId xmlns:p14="http://schemas.microsoft.com/office/powerpoint/2010/main" val="17407350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9783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831227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0020294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2759012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1474420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1390555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87191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userDrawn="1">
          <p15:clr>
            <a:srgbClr val="5ACBF0"/>
          </p15:clr>
        </p15:guide>
        <p15:guide id="3" pos="6144">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ntelOne Display Regular"/>
                <a:cs typeface="IntelOne Display Regular"/>
              </a:defRPr>
            </a:lvl1pPr>
          </a:lstStyle>
          <a:p>
            <a:endParaRPr/>
          </a:p>
        </p:txBody>
      </p:sp>
      <p:sp>
        <p:nvSpPr>
          <p:cNvPr id="3" name="Holder 3"/>
          <p:cNvSpPr>
            <a:spLocks noGrp="1"/>
          </p:cNvSpPr>
          <p:nvPr>
            <p:ph type="body" idx="1"/>
          </p:nvPr>
        </p:nvSpPr>
        <p:spPr/>
        <p:txBody>
          <a:bodyPr lIns="0" tIns="0" rIns="0" bIns="0"/>
          <a:lstStyle>
            <a:lvl1pPr>
              <a:defRPr sz="1600" b="0" i="0">
                <a:solidFill>
                  <a:srgbClr val="232323"/>
                </a:solidFill>
                <a:latin typeface="IntelOne Text"/>
                <a:cs typeface="IntelOne Text"/>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IntelOne Display Regular"/>
                <a:cs typeface="IntelOne Display Regular"/>
              </a:defRPr>
            </a:lvl1pPr>
          </a:lstStyle>
          <a:p>
            <a:pPr marL="12700">
              <a:lnSpc>
                <a:spcPct val="100000"/>
              </a:lnSpc>
              <a:spcBef>
                <a:spcPts val="90"/>
              </a:spcBef>
            </a:pPr>
            <a:r>
              <a:t>Retail</a:t>
            </a:r>
            <a:r>
              <a:rPr spc="-35"/>
              <a:t> </a:t>
            </a:r>
            <a:r>
              <a:t>Segment</a:t>
            </a:r>
            <a:r>
              <a:rPr spc="5"/>
              <a:t> </a:t>
            </a:r>
            <a:r>
              <a:rPr spc="-10"/>
              <a:t>Marketing</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IntelOne Display Regular"/>
                <a:cs typeface="IntelOne Display Regular"/>
              </a:defRPr>
            </a:lvl1pPr>
          </a:lstStyle>
          <a:p>
            <a:pPr marL="12700">
              <a:lnSpc>
                <a:spcPct val="100000"/>
              </a:lnSpc>
              <a:spcBef>
                <a:spcPts val="105"/>
              </a:spcBef>
              <a:tabLst>
                <a:tab pos="2185035" algn="l"/>
              </a:tabLst>
            </a:pPr>
            <a:r>
              <a:t>Intel</a:t>
            </a:r>
            <a:r>
              <a:rPr spc="-25"/>
              <a:t> </a:t>
            </a:r>
            <a:r>
              <a:t>Confidential</a:t>
            </a:r>
            <a:r>
              <a:rPr spc="-15"/>
              <a:t> </a:t>
            </a:r>
            <a:r>
              <a:t>–</a:t>
            </a:r>
            <a:r>
              <a:rPr spc="-40"/>
              <a:t> </a:t>
            </a:r>
            <a:r>
              <a:t>Internal</a:t>
            </a:r>
            <a:r>
              <a:rPr spc="-10"/>
              <a:t> </a:t>
            </a:r>
            <a:r>
              <a:t>Use</a:t>
            </a:r>
            <a:r>
              <a:rPr spc="-20"/>
              <a:t> Only</a:t>
            </a:r>
            <a:r>
              <a:t>	</a:t>
            </a:r>
            <a:fld id="{81D60167-4931-47E6-BA6A-407CBD079E47}" type="slidenum">
              <a:rPr spc="-25" dirty="0">
                <a:latin typeface="IntelOne Text"/>
                <a:cs typeface="IntelOne Text"/>
              </a:rPr>
              <a:t>‹#›</a:t>
            </a:fld>
            <a:endParaRPr spc="-25">
              <a:latin typeface="IntelOne Text"/>
              <a:cs typeface="IntelOne Text"/>
            </a:endParaRPr>
          </a:p>
        </p:txBody>
      </p:sp>
    </p:spTree>
    <p:extLst>
      <p:ext uri="{BB962C8B-B14F-4D97-AF65-F5344CB8AC3E}">
        <p14:creationId xmlns:p14="http://schemas.microsoft.com/office/powerpoint/2010/main" val="253059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68943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userDrawn="1">
          <p15:clr>
            <a:srgbClr val="5ACBF0"/>
          </p15:clr>
        </p15:guide>
        <p15:guide id="3" pos="6144">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06020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ags" Target="../tags/tag2.xml"/><Relationship Id="rId79" Type="http://schemas.openxmlformats.org/officeDocument/2006/relationships/image" Target="../media/image4.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5.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78"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FEBAD2B-5F97-53E5-B8F3-CE13460C3DEF}"/>
              </a:ext>
            </a:extLst>
          </p:cNvPr>
          <p:cNvGraphicFramePr>
            <a:graphicFrameLocks noChangeAspect="1"/>
          </p:cNvGraphicFramePr>
          <p:nvPr userDrawn="1">
            <p:custDataLst>
              <p:tags r:id="rId74"/>
            </p:custDataLst>
            <p:extLst>
              <p:ext uri="{D42A27DB-BD31-4B8C-83A1-F6EECF244321}">
                <p14:modId xmlns:p14="http://schemas.microsoft.com/office/powerpoint/2010/main" val="2007599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5" imgW="425" imgH="424" progId="TCLayout.ActiveDocument.1">
                  <p:embed/>
                </p:oleObj>
              </mc:Choice>
              <mc:Fallback>
                <p:oleObj name="think-cell Slide" r:id="rId75" imgW="425" imgH="424" progId="TCLayout.ActiveDocument.1">
                  <p:embed/>
                  <p:pic>
                    <p:nvPicPr>
                      <p:cNvPr id="6" name="think-cell data - do not delete" hidden="1">
                        <a:extLst>
                          <a:ext uri="{FF2B5EF4-FFF2-40B4-BE49-F238E27FC236}">
                            <a16:creationId xmlns:a16="http://schemas.microsoft.com/office/drawing/2014/main" id="{BFEBAD2B-5F97-53E5-B8F3-CE13460C3DEF}"/>
                          </a:ext>
                        </a:extLst>
                      </p:cNvPr>
                      <p:cNvPicPr/>
                      <p:nvPr/>
                    </p:nvPicPr>
                    <p:blipFill>
                      <a:blip r:embed="rId7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7">
            <a:extLst>
              <a:ext uri="{96DAC541-7B7A-43D3-8B79-37D633B846F1}">
                <asvg:svgBlip xmlns:asvg="http://schemas.microsoft.com/office/drawing/2016/SVG/main" r:embed="rId78"/>
              </a:ext>
            </a:extLst>
          </a:blip>
          <a:srcRect/>
          <a:stretch/>
        </p:blipFill>
        <p:spPr>
          <a:xfrm rot="5400000">
            <a:off x="9509919" y="2743200"/>
            <a:ext cx="6858000" cy="1371600"/>
          </a:xfrm>
          <a:prstGeom prst="rect">
            <a:avLst/>
          </a:prstGeom>
        </p:spPr>
      </p:pic>
      <p:grpSp>
        <p:nvGrpSpPr>
          <p:cNvPr id="5" name="Group 4">
            <a:extLst>
              <a:ext uri="{FF2B5EF4-FFF2-40B4-BE49-F238E27FC236}">
                <a16:creationId xmlns:a16="http://schemas.microsoft.com/office/drawing/2014/main" id="{8E9E9058-90E6-8DFB-930B-0D62F53D7A89}"/>
              </a:ext>
            </a:extLst>
          </p:cNvPr>
          <p:cNvGrpSpPr/>
          <p:nvPr userDrawn="1"/>
        </p:nvGrpSpPr>
        <p:grpSpPr>
          <a:xfrm>
            <a:off x="584201" y="6476720"/>
            <a:ext cx="1595438" cy="214349"/>
            <a:chOff x="584200" y="166636"/>
            <a:chExt cx="2177937" cy="292608"/>
          </a:xfrm>
        </p:grpSpPr>
        <p:pic>
          <p:nvPicPr>
            <p:cNvPr id="8" name="MS logo gray - EMF" descr="Microsoft logo, gray text version">
              <a:extLst>
                <a:ext uri="{FF2B5EF4-FFF2-40B4-BE49-F238E27FC236}">
                  <a16:creationId xmlns:a16="http://schemas.microsoft.com/office/drawing/2014/main" id="{F7BFF9A0-7285-AE63-685B-F3ED483C9DB4}"/>
                </a:ext>
              </a:extLst>
            </p:cNvPr>
            <p:cNvPicPr>
              <a:picLocks noChangeAspect="1"/>
            </p:cNvPicPr>
            <p:nvPr/>
          </p:nvPicPr>
          <p:blipFill>
            <a:blip r:embed="rId79" cstate="print">
              <a:extLst>
                <a:ext uri="{28A0092B-C50C-407E-A947-70E740481C1C}">
                  <a14:useLocalDpi xmlns:a14="http://schemas.microsoft.com/office/drawing/2010/main"/>
                </a:ext>
              </a:extLst>
            </a:blip>
            <a:stretch>
              <a:fillRect/>
            </a:stretch>
          </p:blipFill>
          <p:spPr bwMode="black">
            <a:xfrm>
              <a:off x="584200" y="166636"/>
              <a:ext cx="1366440" cy="292608"/>
            </a:xfrm>
            <a:prstGeom prst="rect">
              <a:avLst/>
            </a:prstGeom>
          </p:spPr>
        </p:pic>
        <p:pic>
          <p:nvPicPr>
            <p:cNvPr id="34" name="Picture 33" descr="A blue and black logo&#10;&#10;Description automatically generated">
              <a:extLst>
                <a:ext uri="{FF2B5EF4-FFF2-40B4-BE49-F238E27FC236}">
                  <a16:creationId xmlns:a16="http://schemas.microsoft.com/office/drawing/2014/main" id="{B57EAB60-9295-CCA4-019C-424EEABDE9FA}"/>
                </a:ext>
              </a:extLst>
            </p:cNvPr>
            <p:cNvPicPr>
              <a:picLocks noChangeAspect="1"/>
            </p:cNvPicPr>
            <p:nvPr/>
          </p:nvPicPr>
          <p:blipFill>
            <a:blip r:embed="rId80"/>
            <a:stretch>
              <a:fillRect/>
            </a:stretch>
          </p:blipFill>
          <p:spPr>
            <a:xfrm>
              <a:off x="2240671" y="207170"/>
              <a:ext cx="521466" cy="211540"/>
            </a:xfrm>
            <a:prstGeom prst="rect">
              <a:avLst/>
            </a:prstGeom>
          </p:spPr>
        </p:pic>
        <p:cxnSp>
          <p:nvCxnSpPr>
            <p:cNvPr id="36" name="Straight Connector 35">
              <a:extLst>
                <a:ext uri="{FF2B5EF4-FFF2-40B4-BE49-F238E27FC236}">
                  <a16:creationId xmlns:a16="http://schemas.microsoft.com/office/drawing/2014/main" id="{46EC2B4C-09EB-1C02-9701-AA0EA6F54A05}"/>
                </a:ext>
              </a:extLst>
            </p:cNvPr>
            <p:cNvCxnSpPr>
              <a:cxnSpLocks/>
            </p:cNvCxnSpPr>
            <p:nvPr/>
          </p:nvCxnSpPr>
          <p:spPr>
            <a:xfrm>
              <a:off x="2095655" y="207170"/>
              <a:ext cx="0" cy="21154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2" r:id="rId2"/>
    <p:sldLayoutId id="2147485497" r:id="rId3"/>
    <p:sldLayoutId id="2147485523" r:id="rId4"/>
    <p:sldLayoutId id="2147485513" r:id="rId5"/>
    <p:sldLayoutId id="2147485524" r:id="rId6"/>
    <p:sldLayoutId id="2147485498" r:id="rId7"/>
    <p:sldLayoutId id="2147485514" r:id="rId8"/>
    <p:sldLayoutId id="2147485510" r:id="rId9"/>
    <p:sldLayoutId id="2147485515" r:id="rId10"/>
    <p:sldLayoutId id="2147485451" r:id="rId11"/>
    <p:sldLayoutId id="2147485503" r:id="rId12"/>
    <p:sldLayoutId id="2147485452" r:id="rId13"/>
    <p:sldLayoutId id="2147485453" r:id="rId14"/>
    <p:sldLayoutId id="2147485454" r:id="rId15"/>
    <p:sldLayoutId id="2147485455" r:id="rId16"/>
    <p:sldLayoutId id="2147485456" r:id="rId17"/>
    <p:sldLayoutId id="2147485457" r:id="rId18"/>
    <p:sldLayoutId id="2147485458" r:id="rId19"/>
    <p:sldLayoutId id="2147485459" r:id="rId20"/>
    <p:sldLayoutId id="2147485460" r:id="rId21"/>
    <p:sldLayoutId id="2147485461" r:id="rId22"/>
    <p:sldLayoutId id="2147485462" r:id="rId23"/>
    <p:sldLayoutId id="2147485463" r:id="rId24"/>
    <p:sldLayoutId id="2147485464" r:id="rId25"/>
    <p:sldLayoutId id="2147485465" r:id="rId26"/>
    <p:sldLayoutId id="2147485466" r:id="rId27"/>
    <p:sldLayoutId id="2147485467" r:id="rId28"/>
    <p:sldLayoutId id="2147485468" r:id="rId29"/>
    <p:sldLayoutId id="2147485469" r:id="rId30"/>
    <p:sldLayoutId id="2147485470" r:id="rId31"/>
    <p:sldLayoutId id="2147485471" r:id="rId32"/>
    <p:sldLayoutId id="2147485472" r:id="rId33"/>
    <p:sldLayoutId id="2147485473" r:id="rId34"/>
    <p:sldLayoutId id="2147485474" r:id="rId35"/>
    <p:sldLayoutId id="2147485475" r:id="rId36"/>
    <p:sldLayoutId id="2147485476" r:id="rId37"/>
    <p:sldLayoutId id="2147485477" r:id="rId38"/>
    <p:sldLayoutId id="2147485478" r:id="rId39"/>
    <p:sldLayoutId id="2147485479" r:id="rId40"/>
    <p:sldLayoutId id="2147485480" r:id="rId41"/>
    <p:sldLayoutId id="2147485481" r:id="rId42"/>
    <p:sldLayoutId id="2147485482" r:id="rId43"/>
    <p:sldLayoutId id="2147485483" r:id="rId44"/>
    <p:sldLayoutId id="2147485484" r:id="rId45"/>
    <p:sldLayoutId id="2147485485" r:id="rId46"/>
    <p:sldLayoutId id="2147485486" r:id="rId47"/>
    <p:sldLayoutId id="2147485487" r:id="rId48"/>
    <p:sldLayoutId id="2147485488" r:id="rId49"/>
    <p:sldLayoutId id="2147485490" r:id="rId50"/>
    <p:sldLayoutId id="2147485491" r:id="rId51"/>
    <p:sldLayoutId id="2147485516" r:id="rId52"/>
    <p:sldLayoutId id="2147485517" r:id="rId53"/>
    <p:sldLayoutId id="2147485525" r:id="rId54"/>
    <p:sldLayoutId id="2147485499" r:id="rId55"/>
    <p:sldLayoutId id="2147485518" r:id="rId56"/>
    <p:sldLayoutId id="2147485511" r:id="rId57"/>
    <p:sldLayoutId id="2147485519" r:id="rId58"/>
    <p:sldLayoutId id="2147485520" r:id="rId59"/>
    <p:sldLayoutId id="2147485521" r:id="rId60"/>
    <p:sldLayoutId id="2147485504" r:id="rId61"/>
    <p:sldLayoutId id="2147485505" r:id="rId62"/>
    <p:sldLayoutId id="2147485506" r:id="rId63"/>
    <p:sldLayoutId id="2147485507" r:id="rId64"/>
    <p:sldLayoutId id="2147485508" r:id="rId65"/>
    <p:sldLayoutId id="2147485509" r:id="rId66"/>
    <p:sldLayoutId id="2147485522" r:id="rId67"/>
    <p:sldLayoutId id="2147485493" r:id="rId68"/>
    <p:sldLayoutId id="2147485494" r:id="rId69"/>
    <p:sldLayoutId id="2147485495" r:id="rId70"/>
    <p:sldLayoutId id="2147485496" r:id="rId71"/>
    <p:sldLayoutId id="2147485526" r:id="rId72"/>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hyperlink" Target="https://intel.com/processorclaims" TargetMode="External"/><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hyperlink" Target="https://intel.com/processorclaims" TargetMode="External"/><Relationship Id="rId2" Type="http://schemas.openxmlformats.org/officeDocument/2006/relationships/notesSlide" Target="../notesSlides/notesSlide13.xml"/><Relationship Id="rId1" Type="http://schemas.openxmlformats.org/officeDocument/2006/relationships/slideLayout" Target="../slideLayouts/slideLayout72.xml"/><Relationship Id="rId4" Type="http://schemas.openxmlformats.org/officeDocument/2006/relationships/hyperlink" Target="https://www.intel.com/content/www/us/en/newsroom/news/4th-gen-intel-xeon-momentum-grows-in-cloud.html#gs.4hpul6"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www.intel.com/Performancelnde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hyperlink" Target="http://www.intel.com/Performancelndex"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hyperlink" Target="http://www.intel.com/Performancelndex" TargetMode="External"/><Relationship Id="rId5" Type="http://schemas.openxmlformats.org/officeDocument/2006/relationships/image" Target="../media/image5.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xml"/><Relationship Id="rId7" Type="http://schemas.openxmlformats.org/officeDocument/2006/relationships/image" Target="../media/image4.emf"/><Relationship Id="rId2" Type="http://schemas.openxmlformats.org/officeDocument/2006/relationships/slideLayout" Target="../slideLayouts/slideLayout22.xml"/><Relationship Id="rId1" Type="http://schemas.openxmlformats.org/officeDocument/2006/relationships/tags" Target="../tags/tag6.xml"/><Relationship Id="rId6" Type="http://schemas.openxmlformats.org/officeDocument/2006/relationships/hyperlink" Target="https://azurelocalsolutions.azure.microsoft.com/#/catalog?cPUFamily=Intel%C2%AE" TargetMode="External"/><Relationship Id="rId5" Type="http://schemas.openxmlformats.org/officeDocument/2006/relationships/image" Target="../media/image1.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notesSlide" Target="../notesSlides/notesSlide8.xm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22.xml"/><Relationship Id="rId16" Type="http://schemas.openxmlformats.org/officeDocument/2006/relationships/image" Target="../media/image5.png"/><Relationship Id="rId1" Type="http://schemas.openxmlformats.org/officeDocument/2006/relationships/tags" Target="../tags/tag7.xml"/><Relationship Id="rId6" Type="http://schemas.openxmlformats.org/officeDocument/2006/relationships/hyperlink" Target="https://azurelocalsolutions.azure.microsoft.com/#/catalog?cPUFamily=Intel%C2%AE" TargetMode="External"/><Relationship Id="rId11" Type="http://schemas.openxmlformats.org/officeDocument/2006/relationships/image" Target="../media/image54.png"/><Relationship Id="rId5" Type="http://schemas.openxmlformats.org/officeDocument/2006/relationships/image" Target="../media/image1.emf"/><Relationship Id="rId15" Type="http://schemas.openxmlformats.org/officeDocument/2006/relationships/image" Target="../media/image4.emf"/><Relationship Id="rId10" Type="http://schemas.openxmlformats.org/officeDocument/2006/relationships/image" Target="../media/image53.png"/><Relationship Id="rId4" Type="http://schemas.openxmlformats.org/officeDocument/2006/relationships/oleObject" Target="../embeddings/oleObject7.bin"/><Relationship Id="rId9" Type="http://schemas.openxmlformats.org/officeDocument/2006/relationships/image" Target="../media/image52.jpe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png"/><Relationship Id="rId2" Type="http://schemas.openxmlformats.org/officeDocument/2006/relationships/slideLayout" Target="../slideLayouts/slideLayout53.xml"/><Relationship Id="rId1" Type="http://schemas.openxmlformats.org/officeDocument/2006/relationships/tags" Target="../tags/tag8.x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F671112-5231-7C12-1B15-BB408A5AABC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996552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2F671112-5231-7C12-1B15-BB408A5AABC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D9210F26-8F4E-CAC2-C655-BC8D646C111B}"/>
              </a:ext>
            </a:extLst>
          </p:cNvPr>
          <p:cNvSpPr>
            <a:spLocks noGrp="1"/>
          </p:cNvSpPr>
          <p:nvPr>
            <p:ph type="title"/>
          </p:nvPr>
        </p:nvSpPr>
        <p:spPr>
          <a:xfrm>
            <a:off x="584200" y="1180175"/>
            <a:ext cx="4978400" cy="3182917"/>
          </a:xfrm>
        </p:spPr>
        <p:txBody>
          <a:bodyPr vert="horz"/>
          <a:lstStyle/>
          <a:p>
            <a:pPr>
              <a:spcAft>
                <a:spcPts val="600"/>
              </a:spcAft>
            </a:pPr>
            <a:r>
              <a:rPr lang="en-US" sz="4400" dirty="0">
                <a:cs typeface="Segoe UI"/>
                <a:sym typeface="Calibri"/>
              </a:rPr>
              <a:t>Transforming</a:t>
            </a:r>
            <a:br>
              <a:rPr lang="en-US" sz="4400" dirty="0"/>
            </a:br>
            <a:r>
              <a:rPr lang="en-US" sz="4400" dirty="0">
                <a:cs typeface="Segoe UI"/>
                <a:sym typeface="Calibri"/>
              </a:rPr>
              <a:t>Edge Computing</a:t>
            </a:r>
            <a:br>
              <a:rPr lang="en-US" dirty="0"/>
            </a:br>
            <a:br>
              <a:rPr lang="en-US" dirty="0">
                <a:cs typeface="Segoe UI"/>
                <a:sym typeface="Calibri"/>
              </a:rPr>
            </a:br>
            <a:r>
              <a:rPr lang="en-US" sz="2800" dirty="0">
                <a:solidFill>
                  <a:schemeClr val="tx2"/>
                </a:solidFill>
                <a:cs typeface="Segoe UI"/>
                <a:sym typeface="Calibri"/>
              </a:rPr>
              <a:t>Microsoft Azure Local</a:t>
            </a:r>
            <a:br>
              <a:rPr lang="en-US" sz="2800" dirty="0">
                <a:solidFill>
                  <a:schemeClr val="tx2"/>
                </a:solidFill>
                <a:cs typeface="Segoe UI"/>
                <a:sym typeface="Calibri"/>
              </a:rPr>
            </a:br>
            <a:r>
              <a:rPr lang="en-US" sz="2800" dirty="0">
                <a:solidFill>
                  <a:schemeClr val="tx2"/>
                </a:solidFill>
                <a:cs typeface="Segoe UI"/>
                <a:sym typeface="Calibri"/>
              </a:rPr>
              <a:t>Accelerated by Intel</a:t>
            </a:r>
            <a:endParaRPr lang="en-IN" dirty="0">
              <a:solidFill>
                <a:schemeClr val="tx2"/>
              </a:solidFill>
              <a:cs typeface="Segoe UI"/>
            </a:endParaRPr>
          </a:p>
        </p:txBody>
      </p:sp>
      <p:sp>
        <p:nvSpPr>
          <p:cNvPr id="4" name="Text Placeholder 3">
            <a:extLst>
              <a:ext uri="{FF2B5EF4-FFF2-40B4-BE49-F238E27FC236}">
                <a16:creationId xmlns:a16="http://schemas.microsoft.com/office/drawing/2014/main" id="{123681BB-7563-85A7-7D70-43B3D4FA95FC}"/>
              </a:ext>
            </a:extLst>
          </p:cNvPr>
          <p:cNvSpPr>
            <a:spLocks noGrp="1"/>
          </p:cNvSpPr>
          <p:nvPr>
            <p:ph type="body" sz="quarter" idx="12"/>
          </p:nvPr>
        </p:nvSpPr>
        <p:spPr>
          <a:xfrm>
            <a:off x="584200" y="4917897"/>
            <a:ext cx="4978400" cy="246221"/>
          </a:xfrm>
        </p:spPr>
        <p:txBody>
          <a:bodyPr/>
          <a:lstStyle/>
          <a:p>
            <a:r>
              <a:rPr lang="en-US" dirty="0">
                <a:sym typeface="Calibri"/>
              </a:rPr>
              <a:t>A New Frontier for Microsoft Partners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8410-5B91-330D-69DE-0413186D4C54}"/>
              </a:ext>
            </a:extLst>
          </p:cNvPr>
          <p:cNvSpPr>
            <a:spLocks noGrp="1"/>
          </p:cNvSpPr>
          <p:nvPr>
            <p:ph type="title"/>
          </p:nvPr>
        </p:nvSpPr>
        <p:spPr>
          <a:xfrm>
            <a:off x="585216" y="2918853"/>
            <a:ext cx="9144000" cy="615553"/>
          </a:xfrm>
        </p:spPr>
        <p:txBody>
          <a:bodyPr/>
          <a:lstStyle/>
          <a:p>
            <a:r>
              <a:rPr lang="en-US"/>
              <a:t>Legal Disclaimers</a:t>
            </a:r>
          </a:p>
        </p:txBody>
      </p:sp>
    </p:spTree>
    <p:extLst>
      <p:ext uri="{BB962C8B-B14F-4D97-AF65-F5344CB8AC3E}">
        <p14:creationId xmlns:p14="http://schemas.microsoft.com/office/powerpoint/2010/main" val="14199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2E77-2EC7-0D19-4C0B-2425F204A32A}"/>
              </a:ext>
            </a:extLst>
          </p:cNvPr>
          <p:cNvSpPr>
            <a:spLocks noGrp="1"/>
          </p:cNvSpPr>
          <p:nvPr>
            <p:ph type="title"/>
          </p:nvPr>
        </p:nvSpPr>
        <p:spPr/>
        <p:txBody>
          <a:bodyPr/>
          <a:lstStyle/>
          <a:p>
            <a:r>
              <a:rPr lang="en-US"/>
              <a:t>Legal Text (1 of 4)</a:t>
            </a:r>
          </a:p>
        </p:txBody>
      </p:sp>
      <p:sp>
        <p:nvSpPr>
          <p:cNvPr id="3" name="Content Placeholder 2">
            <a:extLst>
              <a:ext uri="{FF2B5EF4-FFF2-40B4-BE49-F238E27FC236}">
                <a16:creationId xmlns:a16="http://schemas.microsoft.com/office/drawing/2014/main" id="{AD7459FE-8B2A-7722-0ADB-76CEF4EA340D}"/>
              </a:ext>
            </a:extLst>
          </p:cNvPr>
          <p:cNvSpPr>
            <a:spLocks noGrp="1"/>
          </p:cNvSpPr>
          <p:nvPr>
            <p:ph idx="1"/>
          </p:nvPr>
        </p:nvSpPr>
        <p:spPr>
          <a:xfrm>
            <a:off x="584200" y="1435503"/>
            <a:ext cx="11018520" cy="4965297"/>
          </a:xfrm>
        </p:spPr>
        <p:txBody>
          <a:bodyPr>
            <a:normAutofit/>
          </a:bodyPr>
          <a:lstStyle/>
          <a:p>
            <a:pPr marL="114300" indent="-114300">
              <a:spcBef>
                <a:spcPts val="0"/>
              </a:spcBef>
              <a:spcAft>
                <a:spcPts val="400"/>
              </a:spcAft>
              <a:buNone/>
            </a:pPr>
            <a:r>
              <a:rPr lang="en-US" sz="1100" baseline="30000">
                <a:latin typeface="+mn-lt"/>
              </a:rPr>
              <a:t>1</a:t>
            </a:r>
            <a:r>
              <a:rPr lang="en-US" sz="1100">
                <a:latin typeface="+mn-lt"/>
              </a:rPr>
              <a:t>	Measurements on Natural language processing/BERT-Large; estimated over 4 years. See [T7] at intel.com/processorclaims: 5th Gen Intel Xeon Scalable processors. Results may vary.</a:t>
            </a:r>
          </a:p>
          <a:p>
            <a:pPr marL="114300" indent="-114300">
              <a:spcBef>
                <a:spcPts val="0"/>
              </a:spcBef>
              <a:spcAft>
                <a:spcPts val="400"/>
              </a:spcAft>
              <a:buNone/>
            </a:pPr>
            <a:r>
              <a:rPr lang="en-US" sz="1100" baseline="30000">
                <a:latin typeface="+mn-lt"/>
              </a:rPr>
              <a:t>2</a:t>
            </a:r>
            <a:r>
              <a:rPr lang="en-US" sz="1100">
                <a:latin typeface="+mn-lt"/>
              </a:rPr>
              <a:t>	Estimated over four years.</a:t>
            </a:r>
          </a:p>
          <a:p>
            <a:pPr marL="114300" indent="-114300">
              <a:spcBef>
                <a:spcPts val="0"/>
              </a:spcBef>
              <a:spcAft>
                <a:spcPts val="400"/>
              </a:spcAft>
              <a:buNone/>
            </a:pPr>
            <a:r>
              <a:rPr lang="en-US" sz="1100" baseline="30000">
                <a:latin typeface="+mn-lt"/>
              </a:rPr>
              <a:t>3</a:t>
            </a:r>
            <a:r>
              <a:rPr lang="en-US" sz="1100">
                <a:latin typeface="+mn-lt"/>
              </a:rPr>
              <a:t>	See [T9] at </a:t>
            </a:r>
            <a:r>
              <a:rPr lang="en-US" sz="1100">
                <a:latin typeface="+mn-lt"/>
                <a:hlinkClick r:id="rId3"/>
              </a:rPr>
              <a:t>intel.com/processorclaims </a:t>
            </a:r>
            <a:r>
              <a:rPr lang="en-US" sz="1100">
                <a:latin typeface="+mn-lt"/>
              </a:rPr>
              <a:t>: 5th Gen Intel Xeon Scalable processors. Results may vary.</a:t>
            </a:r>
          </a:p>
          <a:p>
            <a:pPr marL="114300" indent="-114300">
              <a:spcBef>
                <a:spcPts val="0"/>
              </a:spcBef>
              <a:spcAft>
                <a:spcPts val="400"/>
              </a:spcAft>
              <a:buNone/>
            </a:pPr>
            <a:r>
              <a:rPr lang="en-US" sz="1100" baseline="30000">
                <a:latin typeface="+mn-lt"/>
              </a:rPr>
              <a:t>4</a:t>
            </a:r>
            <a:r>
              <a:rPr lang="en-US" sz="1100">
                <a:latin typeface="+mn-lt"/>
              </a:rPr>
              <a:t>	See [T10] at </a:t>
            </a:r>
            <a:r>
              <a:rPr lang="en-US" sz="1100">
                <a:latin typeface="+mn-lt"/>
                <a:hlinkClick r:id="rId3"/>
              </a:rPr>
              <a:t>intel.com/processorclaims </a:t>
            </a:r>
            <a:r>
              <a:rPr lang="en-US" sz="1100">
                <a:latin typeface="+mn-lt"/>
              </a:rPr>
              <a:t>: 5th Gen Intel Xeon Scalable processors. Results may vary.</a:t>
            </a:r>
          </a:p>
          <a:p>
            <a:pPr marL="114300" indent="-114300">
              <a:spcBef>
                <a:spcPts val="0"/>
              </a:spcBef>
              <a:spcAft>
                <a:spcPts val="400"/>
              </a:spcAft>
              <a:buNone/>
            </a:pPr>
            <a:r>
              <a:rPr lang="en-US" sz="1100" baseline="30000">
                <a:latin typeface="+mn-lt"/>
              </a:rPr>
              <a:t>5</a:t>
            </a:r>
            <a:r>
              <a:rPr lang="en-US" sz="1100">
                <a:latin typeface="+mn-lt"/>
              </a:rPr>
              <a:t>	See [T11] at </a:t>
            </a:r>
            <a:r>
              <a:rPr lang="en-US" sz="1100">
                <a:latin typeface="+mn-lt"/>
                <a:hlinkClick r:id="rId3"/>
              </a:rPr>
              <a:t>intel.com/processorclaims </a:t>
            </a:r>
            <a:r>
              <a:rPr lang="en-US" sz="1100">
                <a:latin typeface="+mn-lt"/>
              </a:rPr>
              <a:t>: 5th Gen Intel Xeon Scalable processors. Results may vary.</a:t>
            </a:r>
          </a:p>
          <a:p>
            <a:pPr marL="114300" indent="-114300">
              <a:spcBef>
                <a:spcPts val="0"/>
              </a:spcBef>
              <a:spcAft>
                <a:spcPts val="400"/>
              </a:spcAft>
              <a:buNone/>
            </a:pPr>
            <a:r>
              <a:rPr lang="en-US" sz="1100" baseline="30000">
                <a:latin typeface="+mn-lt"/>
              </a:rPr>
              <a:t>6</a:t>
            </a:r>
            <a:r>
              <a:rPr lang="en-US" sz="1100">
                <a:latin typeface="+mn-lt"/>
              </a:rPr>
              <a:t>	See [T12] at </a:t>
            </a:r>
            <a:r>
              <a:rPr lang="en-US" sz="1100">
                <a:latin typeface="+mn-lt"/>
                <a:hlinkClick r:id="rId3"/>
              </a:rPr>
              <a:t>intel.com/processorclaims </a:t>
            </a:r>
            <a:r>
              <a:rPr lang="en-US" sz="1100">
                <a:latin typeface="+mn-lt"/>
              </a:rPr>
              <a:t>: 5th Gen Intel Xeon Scalable processors. Results may vary.</a:t>
            </a:r>
          </a:p>
          <a:p>
            <a:pPr marL="114300" indent="-114300">
              <a:spcBef>
                <a:spcPts val="0"/>
              </a:spcBef>
              <a:spcAft>
                <a:spcPts val="400"/>
              </a:spcAft>
              <a:buNone/>
            </a:pPr>
            <a:r>
              <a:rPr lang="en-US" sz="1100" baseline="30000">
                <a:latin typeface="+mn-lt"/>
              </a:rPr>
              <a:t>7</a:t>
            </a:r>
            <a:r>
              <a:rPr lang="en-US" sz="1100">
                <a:latin typeface="+mn-lt"/>
              </a:rPr>
              <a:t>	See [T6] at </a:t>
            </a:r>
            <a:r>
              <a:rPr lang="en-US" sz="1100">
                <a:latin typeface="+mn-lt"/>
                <a:hlinkClick r:id="rId3"/>
              </a:rPr>
              <a:t>intel.com/processorclaims </a:t>
            </a:r>
            <a:r>
              <a:rPr lang="en-US" sz="1100">
                <a:latin typeface="+mn-lt"/>
              </a:rPr>
              <a:t>: 5th Gen Intel Xeon Scalable processors. Results may vary.</a:t>
            </a:r>
          </a:p>
          <a:p>
            <a:pPr marL="114300" indent="-114300">
              <a:spcBef>
                <a:spcPts val="0"/>
              </a:spcBef>
              <a:spcAft>
                <a:spcPts val="400"/>
              </a:spcAft>
              <a:buNone/>
            </a:pPr>
            <a:r>
              <a:rPr lang="en-US" sz="1100" baseline="30000">
                <a:latin typeface="+mn-lt"/>
              </a:rPr>
              <a:t>8</a:t>
            </a:r>
            <a:r>
              <a:rPr lang="en-US" sz="1100">
                <a:latin typeface="+mn-lt"/>
              </a:rPr>
              <a:t>	5th Gen Xeon Mainstream Workload Performance.</a:t>
            </a:r>
          </a:p>
          <a:p>
            <a:pPr marL="114300" indent="0">
              <a:spcBef>
                <a:spcPts val="0"/>
              </a:spcBef>
              <a:spcAft>
                <a:spcPts val="400"/>
              </a:spcAft>
              <a:buNone/>
            </a:pPr>
            <a:r>
              <a:rPr lang="en-US" sz="1100" b="1">
                <a:latin typeface="+mn-lt"/>
              </a:rPr>
              <a:t>Server-Side Java SLA</a:t>
            </a:r>
          </a:p>
          <a:p>
            <a:pPr marL="114300" indent="0">
              <a:spcBef>
                <a:spcPts val="0"/>
              </a:spcBef>
              <a:spcAft>
                <a:spcPts val="400"/>
              </a:spcAft>
              <a:buNone/>
            </a:pPr>
            <a:r>
              <a:rPr lang="en-US" sz="1100">
                <a:latin typeface="+mn-lt"/>
              </a:rPr>
              <a:t>Intel Xeon 8592+: 1-node, 2x INTEL(R) XEON(R) PLATINUM 8592+, 64 cores, HT on, Turbo on, Total memory 1024GB (16x64GB DDR5 5600 MT/s [5600 MT/s]), BIOS 3B05.TEL4P1, microcode 0x21000161, 2x Ethernet Controller X710 for 10GBASE-T, 1x 1.7T SAMSUNG MZQL21T9HCJR-00A07, Ubuntu 22.04.1 LTS, 5.15.0-78-generic, Server-side Java SLA throughput. Test by Intel as of 10/06/23.</a:t>
            </a:r>
          </a:p>
          <a:p>
            <a:pPr marL="114300" indent="0">
              <a:spcBef>
                <a:spcPts val="0"/>
              </a:spcBef>
              <a:spcAft>
                <a:spcPts val="400"/>
              </a:spcAft>
              <a:buNone/>
            </a:pPr>
            <a:r>
              <a:rPr lang="en-US" sz="1100">
                <a:latin typeface="+mn-lt"/>
              </a:rPr>
              <a:t>AMD EPYC 9554: 1-node, 2x AMD EPYC 9554 64-Core Processor, 64 cores, HT on, Turbo on, Total memory 1536GB (24x64GB DDR5 4800 MT/s [4800 MT/s]), BIOS 1.5, microcode 0xa10113e, 2x Ethernet Controller 10G X550T, 1x 1.7T SAMSUNG MZ1L21T9HCLS-00A07, Ubuntu 22.04.3 LTS, 5.15.0-78-generic, Server-side Java SLA throughput. Test by Intel as of 10/24/23.</a:t>
            </a:r>
          </a:p>
          <a:p>
            <a:pPr marL="114300" indent="0">
              <a:spcBef>
                <a:spcPts val="0"/>
              </a:spcBef>
              <a:spcAft>
                <a:spcPts val="400"/>
              </a:spcAft>
              <a:buNone/>
            </a:pPr>
            <a:r>
              <a:rPr lang="en-US" sz="1100" b="1">
                <a:latin typeface="+mn-lt"/>
              </a:rPr>
              <a:t>NGINX TLS</a:t>
            </a:r>
          </a:p>
          <a:p>
            <a:pPr marL="114300" indent="0">
              <a:spcBef>
                <a:spcPts val="0"/>
              </a:spcBef>
              <a:spcAft>
                <a:spcPts val="400"/>
              </a:spcAft>
              <a:buNone/>
            </a:pPr>
            <a:r>
              <a:rPr lang="en-US" sz="1100">
                <a:latin typeface="+mn-lt"/>
              </a:rPr>
              <a:t>Intel Xeon 8592+: 1-node, 2x 5th Gen Intel Xeon Scalable processor (64 core) with integrated Intel Quick Assist Technology (Intel QAT), QAT device utilized=4(1 active socket), HT on, Turbo off, SNC on, with 1024GB DDR5 memory (16x64 GB 5600), microcode 0x21000161, Ubuntu 22.04.3 LTS, 5.15.0-78-generic, 1x 1.7T SAMSUNG MZWLJ1T9HBJR-00007, 1x Intel® Ethernet Network Adapter E810-2CQDA2, 1x100GbE, NGINX Async v0.5.1, OpenSSL 3.1.3, IPP Crypto 2021.8, IPsec MB v 1.4, QAT_Engine v 1.4.0, QAT Driver 20.l.1.1..20-00030, TLS 1.3 Webserver: ECDHE-X25519-RSA2K, tested by Intel October 2023.</a:t>
            </a:r>
          </a:p>
          <a:p>
            <a:pPr marL="114300" indent="0">
              <a:spcBef>
                <a:spcPts val="0"/>
              </a:spcBef>
              <a:spcAft>
                <a:spcPts val="400"/>
              </a:spcAft>
              <a:buNone/>
            </a:pPr>
            <a:r>
              <a:rPr lang="en-US" sz="1100">
                <a:latin typeface="+mn-lt"/>
              </a:rPr>
              <a:t>AMD EPYC 9554: 1-node, AMD platform with 2x 4th Gen AMD EPYC processor (64 cores), SMT on, Core Performance Boost off, NPS1, Total memory 1536GB (24x64GB DDR5-4800), microcode 0xa10113e, Ubuntu 22.04.3 LTS, 5.15.0-78-generic, 1x 1.7T SAMSUNG MZWLJ1T9HBJR-00007, 1x Intel® Ethernet Network Adapter E810-2CQDA2, 1x100GbE, NGINX Async v0.5.1, OpenSSL 3.1.3, TLS 1.3 Webserver: ECDHE-X25519-RSA2K, tested by Intel October 2023.</a:t>
            </a:r>
          </a:p>
        </p:txBody>
      </p:sp>
    </p:spTree>
    <p:extLst>
      <p:ext uri="{BB962C8B-B14F-4D97-AF65-F5344CB8AC3E}">
        <p14:creationId xmlns:p14="http://schemas.microsoft.com/office/powerpoint/2010/main" val="7274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2E77-2EC7-0D19-4C0B-2425F204A32A}"/>
              </a:ext>
            </a:extLst>
          </p:cNvPr>
          <p:cNvSpPr>
            <a:spLocks noGrp="1"/>
          </p:cNvSpPr>
          <p:nvPr>
            <p:ph type="title"/>
          </p:nvPr>
        </p:nvSpPr>
        <p:spPr/>
        <p:txBody>
          <a:bodyPr/>
          <a:lstStyle/>
          <a:p>
            <a:r>
              <a:rPr lang="en-US"/>
              <a:t>Legal Text (2 of 4)</a:t>
            </a:r>
          </a:p>
        </p:txBody>
      </p:sp>
      <p:sp>
        <p:nvSpPr>
          <p:cNvPr id="3" name="Content Placeholder 2">
            <a:extLst>
              <a:ext uri="{FF2B5EF4-FFF2-40B4-BE49-F238E27FC236}">
                <a16:creationId xmlns:a16="http://schemas.microsoft.com/office/drawing/2014/main" id="{AD7459FE-8B2A-7722-0ADB-76CEF4EA340D}"/>
              </a:ext>
            </a:extLst>
          </p:cNvPr>
          <p:cNvSpPr>
            <a:spLocks noGrp="1"/>
          </p:cNvSpPr>
          <p:nvPr>
            <p:ph idx="1"/>
          </p:nvPr>
        </p:nvSpPr>
        <p:spPr>
          <a:xfrm>
            <a:off x="584200" y="1435503"/>
            <a:ext cx="11018520" cy="4811185"/>
          </a:xfrm>
        </p:spPr>
        <p:txBody>
          <a:bodyPr>
            <a:normAutofit lnSpcReduction="10000"/>
          </a:bodyPr>
          <a:lstStyle/>
          <a:p>
            <a:pPr marL="0" indent="0">
              <a:spcBef>
                <a:spcPts val="0"/>
              </a:spcBef>
              <a:spcAft>
                <a:spcPts val="400"/>
              </a:spcAft>
              <a:buNone/>
            </a:pPr>
            <a:r>
              <a:rPr lang="en-US" sz="1000" b="1">
                <a:latin typeface="+mn-lt"/>
              </a:rPr>
              <a:t>ClickHouse</a:t>
            </a:r>
          </a:p>
          <a:p>
            <a:pPr marL="0" indent="0">
              <a:spcBef>
                <a:spcPts val="0"/>
              </a:spcBef>
              <a:spcAft>
                <a:spcPts val="400"/>
              </a:spcAft>
              <a:buNone/>
            </a:pPr>
            <a:r>
              <a:rPr lang="en-US" sz="1000">
                <a:latin typeface="+mn-lt"/>
              </a:rPr>
              <a:t>Intel Xeon 8592+: 1-node, 2x 5th Gen Intel Xeon Scalable processor 8592+ (64 cores) with integrated Intel In-Memory Analytics Accelerator (Intel IAA), Number of IAA device utilized=4 (1 sockets active), HT on, Turbo on, SNC off, Total memory 1024GB (16x64GB DDR5-5600), microcode 0x21000161, 2x Ethernet Controller 10-Gigabit X540-AT2, 1x 1.7T SAMSUNG MZQL21T9HCJR-00A07, Ubuntu 22.04.3 LTS, 6.5.0-060500-generic, ZSTD v1.5.0, QPL v1.3dev, accel-config-v4.1.1, clang13, Clickhouse 21dev, Star Schema Benchmark, Query 4.1, tested by Intel October 2023.</a:t>
            </a:r>
          </a:p>
          <a:p>
            <a:pPr marL="0" indent="0">
              <a:spcBef>
                <a:spcPts val="0"/>
              </a:spcBef>
              <a:spcAft>
                <a:spcPts val="400"/>
              </a:spcAft>
              <a:buNone/>
            </a:pPr>
            <a:r>
              <a:rPr lang="en-US" sz="1000">
                <a:latin typeface="+mn-lt"/>
              </a:rPr>
              <a:t>AMD EPYC 9554: 1-node, AMD platform with 2x 4th Gen AMD EPYC processor (64 cores), SMT on, Core Performance Boost on, NPS1, Total memory 1024GB (16x64GB DDR5-4800), microcode 0xa10113e, 2x Ethernet Controller 10G X550T, 1x 1.7T SAMSUNG MZQL21T9HCJR-00A07, Ubuntu 22.04.3 LTS, 6.5.0-060500-generic, ZSTD v1.5.0, clang13, Clickhouse 21dev, Star Schema Benchmark, Query 4.1, tested by Intel October 2023.</a:t>
            </a:r>
          </a:p>
          <a:p>
            <a:pPr marL="0" indent="0">
              <a:spcBef>
                <a:spcPts val="0"/>
              </a:spcBef>
              <a:spcAft>
                <a:spcPts val="400"/>
              </a:spcAft>
              <a:buNone/>
            </a:pPr>
            <a:r>
              <a:rPr lang="en-US" sz="1000" b="1">
                <a:latin typeface="+mn-lt"/>
              </a:rPr>
              <a:t>RocksDB</a:t>
            </a:r>
          </a:p>
          <a:p>
            <a:pPr marL="0" indent="0">
              <a:spcBef>
                <a:spcPts val="0"/>
              </a:spcBef>
              <a:spcAft>
                <a:spcPts val="400"/>
              </a:spcAft>
              <a:buNone/>
            </a:pPr>
            <a:r>
              <a:rPr lang="en-US" sz="1000">
                <a:latin typeface="+mn-lt"/>
              </a:rPr>
              <a:t>Intel Xeon 8592+: 1-node, 2x 5th Gen Intel Xeon Scalable processor 8592+ (64 cores) with integrated Intel In-Memory Analytics Accelerator (Intel IAA), Number of IAA device utilized=8(2 sockets active), HT on, Turbo on, SNC off, Total memory 1024GB (16x64GB DDR5-5600), microcode 0x21000161, 2x Ethernet Controller 10-Gigabit X540-AT2, 1x 1.7T SAMSUNG MZQL21T9HCJR-00A07, Ubuntu 22.04.3 LTS, 6.5.0-060500-generic, QPL v1.2.0, accel-config-v4.0, iaa_compressor plugin v0.3.0, ZSTD v1.5.5, gcc 10.4.0, RocksDB v8.3.0 trunk (commit 62fc15f) (db_bench), 4 threads per instance, 64 RocksDB instances, tested by Intel October 2023.</a:t>
            </a:r>
          </a:p>
          <a:p>
            <a:pPr marL="0" indent="0">
              <a:spcBef>
                <a:spcPts val="0"/>
              </a:spcBef>
              <a:spcAft>
                <a:spcPts val="400"/>
              </a:spcAft>
              <a:buNone/>
            </a:pPr>
            <a:r>
              <a:rPr lang="en-US" sz="1000">
                <a:latin typeface="+mn-lt"/>
              </a:rPr>
              <a:t>AMD EPYC 9554: 1-node, AMD platform with 2x 4th Gen AMD EPYC processor (64 cores), SMT on, Core Performance Boost on, NPS1, Total memory 1024GB (16x64GB DDR5-4800), microcode 0xa10113e, 2x Ethernet Controller 10G X550T, 1x 1.7T SAMSUNG MZQL21T9HCJR-00A07, Ubuntu 22.04.3 LTS, 6.5.0-060500-generic, ZSTD v1.5.5, gcc 10.4.0, RocksDB v8.3.0 trunk (commit 62fc15f) (db_bench), 4 threads per instance, 28 RocksDB instances, tested by Intel October 2023.</a:t>
            </a:r>
          </a:p>
          <a:p>
            <a:pPr marL="0" indent="0">
              <a:spcBef>
                <a:spcPts val="0"/>
              </a:spcBef>
              <a:spcAft>
                <a:spcPts val="400"/>
              </a:spcAft>
              <a:buNone/>
            </a:pPr>
            <a:r>
              <a:rPr lang="en-US" sz="1000" b="1">
                <a:latin typeface="+mn-lt"/>
              </a:rPr>
              <a:t>HammerDB MySQL</a:t>
            </a:r>
          </a:p>
          <a:p>
            <a:pPr marL="0" indent="0">
              <a:spcBef>
                <a:spcPts val="0"/>
              </a:spcBef>
              <a:spcAft>
                <a:spcPts val="400"/>
              </a:spcAft>
              <a:buNone/>
            </a:pPr>
            <a:r>
              <a:rPr lang="en-US" sz="1000">
                <a:latin typeface="+mn-lt"/>
              </a:rPr>
              <a:t>Intel Xeon 8592+: 1-node, 2x Intel Xeon Platinum 8592+, 64 cores, HT on, Turbo on, NUMA 2, Integrated Accelerators Available [used]: DLB 8 [0], DSA 8 [0], IAX 8 [0], QAT 8 [0], Total memory 1024GB (16x64GB DDR5 5600 MT/s [5600 MT/s]), BIOS 2.0, microcode 0x21000161, 2x Ethernet Controller X710 for 10GBASE-T, 1x 1.7T SAMSUNG MZQL21T9HCJR-00A07, 2x 1.7T SAMSUNG MZWLJ1T9HBJR-00007, Ubuntu 22.04.3 LTS, 5.15.0-84-generic, HammerDB Mv4.4, MySQL 8.0.33. Test by Intel as of 10/04/23.</a:t>
            </a:r>
          </a:p>
          <a:p>
            <a:pPr marL="0" indent="0">
              <a:spcBef>
                <a:spcPts val="0"/>
              </a:spcBef>
              <a:spcAft>
                <a:spcPts val="400"/>
              </a:spcAft>
              <a:buNone/>
            </a:pPr>
            <a:r>
              <a:rPr lang="en-US" sz="1000">
                <a:latin typeface="+mn-lt"/>
              </a:rPr>
              <a:t>AMD EPYC 9554: 1-node, 2x AMD EPYC 9554 64-Core Processor, 64 cores, HT on, Turbo on, NUMA 2, Integrated Accelerators Available [used]: DLB 0 [0], DSA 0 [0], IAX 0 [0], QAT 0 [0], Total memory 1536GB (24x64GB DDR5 4800 MT/s [4800 MT/s]), BIOS 1.5, microcode 0xa10113e, 2x Ethernet Controller X710 for 10GBASE-T, 1x 1.7T SAMSUNG MZQL21T9HCJR-00A07, 2x 1.7T SAMSUNG MZWLJ1T9HBJR-00007, Ubuntu 22.04.3 LTS, 5.15.125-0515125-generic, HammerDB v4.4, MySQL 8.0.33. Test by Intel as of 10/05/23.</a:t>
            </a:r>
          </a:p>
          <a:p>
            <a:pPr marL="0" indent="0">
              <a:spcBef>
                <a:spcPts val="0"/>
              </a:spcBef>
              <a:spcAft>
                <a:spcPts val="400"/>
              </a:spcAft>
              <a:buNone/>
            </a:pPr>
            <a:r>
              <a:rPr lang="en-US" sz="1000" b="1">
                <a:latin typeface="+mn-lt"/>
              </a:rPr>
              <a:t>HammerDB Microsoft SQL Server + Backup</a:t>
            </a:r>
          </a:p>
          <a:p>
            <a:pPr marL="0" indent="0">
              <a:spcBef>
                <a:spcPts val="0"/>
              </a:spcBef>
              <a:spcAft>
                <a:spcPts val="400"/>
              </a:spcAft>
              <a:buNone/>
            </a:pPr>
            <a:r>
              <a:rPr lang="en-US" sz="1000">
                <a:latin typeface="+mn-lt"/>
              </a:rPr>
              <a:t>Intel Xeon 8592+: 1-node, 2x 5th Gen Intel Xeon Scalable processor 8592+ (64 cores) with integrated Intel Quick Assist Technology (Intel QAT), Number of IAA device utilized=8(2 sockets active), HT on, Turbo on, SNC off, Total memory 1024GB (16x64GB DDR5-5600), microcode 0x21000161, 2x Ethernet Controller 10-Gigabit X540-AT2, 7x 3.5T INTEL SSDPE2KE032T807, QATZip 2.0.W.1.9.0-0008, Microsoft Windows Server Datacenter 2022, Microsoft SQL Server 2022, SQL Server Management Studio 19.0.1, HammerDB 4.5, tested by Intel October 2023.</a:t>
            </a:r>
          </a:p>
          <a:p>
            <a:pPr marL="0" indent="0">
              <a:spcBef>
                <a:spcPts val="0"/>
              </a:spcBef>
              <a:spcAft>
                <a:spcPts val="400"/>
              </a:spcAft>
              <a:buNone/>
            </a:pPr>
            <a:r>
              <a:rPr lang="en-US" sz="1000">
                <a:latin typeface="+mn-lt"/>
              </a:rPr>
              <a:t>AMD EPYC 9554: 1-node, AMD platform with 2x 4th Gen AMD EPYC processor (64 cores), SMT on, Core Performance Boost on, NPS1, Total memory 1536GB (24x64GB DDR5-4800), microcode 0xa10113e, 2x Ethernet Controller 10G X550T, 7x 3.5T INTEL SSDPE2KE032T807, Microsoft Windows Server Datacenter 2022, Microsoft SQL Server 2022, SQL Server Management Studio 19.0.1, HammerDB 4.5, tested by Intel October 2023.</a:t>
            </a:r>
          </a:p>
        </p:txBody>
      </p:sp>
    </p:spTree>
    <p:extLst>
      <p:ext uri="{BB962C8B-B14F-4D97-AF65-F5344CB8AC3E}">
        <p14:creationId xmlns:p14="http://schemas.microsoft.com/office/powerpoint/2010/main" val="198792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2E77-2EC7-0D19-4C0B-2425F204A32A}"/>
              </a:ext>
            </a:extLst>
          </p:cNvPr>
          <p:cNvSpPr>
            <a:spLocks noGrp="1"/>
          </p:cNvSpPr>
          <p:nvPr>
            <p:ph type="title"/>
          </p:nvPr>
        </p:nvSpPr>
        <p:spPr/>
        <p:txBody>
          <a:bodyPr/>
          <a:lstStyle/>
          <a:p>
            <a:r>
              <a:rPr lang="en-US"/>
              <a:t>Legal Text (3 of 4)</a:t>
            </a:r>
          </a:p>
        </p:txBody>
      </p:sp>
      <p:sp>
        <p:nvSpPr>
          <p:cNvPr id="3" name="Content Placeholder 2">
            <a:extLst>
              <a:ext uri="{FF2B5EF4-FFF2-40B4-BE49-F238E27FC236}">
                <a16:creationId xmlns:a16="http://schemas.microsoft.com/office/drawing/2014/main" id="{AD7459FE-8B2A-7722-0ADB-76CEF4EA340D}"/>
              </a:ext>
            </a:extLst>
          </p:cNvPr>
          <p:cNvSpPr>
            <a:spLocks noGrp="1"/>
          </p:cNvSpPr>
          <p:nvPr>
            <p:ph idx="1"/>
          </p:nvPr>
        </p:nvSpPr>
        <p:spPr>
          <a:xfrm>
            <a:off x="584200" y="1435503"/>
            <a:ext cx="11018520" cy="4965297"/>
          </a:xfrm>
        </p:spPr>
        <p:txBody>
          <a:bodyPr>
            <a:normAutofit/>
          </a:bodyPr>
          <a:lstStyle/>
          <a:p>
            <a:pPr marL="0" indent="0">
              <a:spcBef>
                <a:spcPts val="0"/>
              </a:spcBef>
              <a:spcAft>
                <a:spcPts val="400"/>
              </a:spcAft>
              <a:buNone/>
            </a:pPr>
            <a:r>
              <a:rPr lang="en-US" sz="1000" b="1">
                <a:latin typeface="+mn-lt"/>
              </a:rPr>
              <a:t>SPDK 128K QD64 (large media files) / SPDK 16K QD256 (database requests)</a:t>
            </a:r>
          </a:p>
          <a:p>
            <a:pPr marL="0" indent="0">
              <a:spcBef>
                <a:spcPts val="0"/>
              </a:spcBef>
              <a:spcAft>
                <a:spcPts val="400"/>
              </a:spcAft>
              <a:buNone/>
            </a:pPr>
            <a:r>
              <a:rPr lang="en-US" sz="1000">
                <a:latin typeface="+mn-lt"/>
              </a:rPr>
              <a:t>Intel Xeon 8592+: 1-node, 2x 5th Gen Intel Xeon Scalable processor (64 core) with integrated Intel Data Streaming Accelerator (Intel DSA), DSA device utilized=1(1 active socket), HT on, Turbo on, SNC off, with 1024GB DDR5 memory (16x64 GB 5600), microcode 0x21000161, Ubuntu 22.04.3 LTS, 5.15.0-78-generic, 1x 894.3G Micron 7450, 4x 3.84TB Samsung PM1733, 1x Intel® Ethernet Network Adapter E810-2CQDA2, 2x100GbE, FIO v3.34, SPDK 22.05, tested by Intel October 2023.</a:t>
            </a:r>
          </a:p>
          <a:p>
            <a:pPr marL="0" indent="0">
              <a:spcBef>
                <a:spcPts val="0"/>
              </a:spcBef>
              <a:spcAft>
                <a:spcPts val="400"/>
              </a:spcAft>
              <a:buNone/>
            </a:pPr>
            <a:r>
              <a:rPr lang="en-US" sz="1000">
                <a:latin typeface="+mn-lt"/>
              </a:rPr>
              <a:t>AMD EPYC 9554: 1-node, AMD platform with 2x 4th Gen AMD EPYC processor (64 cores), SMT on, Core Performance Boost on, NPS2, Total memory 1536GB (24x64GB DDR5-4800), microcode 0xa10113e, Ubuntu 22.04.3 LTS, 5.15.0-78-generic, 1x 1.7T Samsung PM9A3, 4x 3.84TB Samsung PM1733, 1x Intel® Ethernet Network Adapter E810-2CQDA2, 2x100GbE, 1x Ethernet Connection X550T for 10GBASE-T, FIO v3.34, SPDK 22.05, tested by Intel October 2023.</a:t>
            </a:r>
          </a:p>
          <a:p>
            <a:pPr marL="0" indent="0">
              <a:spcBef>
                <a:spcPts val="0"/>
              </a:spcBef>
              <a:spcAft>
                <a:spcPts val="400"/>
              </a:spcAft>
              <a:buNone/>
            </a:pPr>
            <a:r>
              <a:rPr lang="en-US" sz="1000" b="1">
                <a:latin typeface="+mn-lt"/>
              </a:rPr>
              <a:t>LINPACK</a:t>
            </a:r>
          </a:p>
          <a:p>
            <a:pPr marL="0" indent="0">
              <a:spcBef>
                <a:spcPts val="0"/>
              </a:spcBef>
              <a:spcAft>
                <a:spcPts val="400"/>
              </a:spcAft>
              <a:buNone/>
            </a:pPr>
            <a:r>
              <a:rPr lang="en-US" sz="1000">
                <a:latin typeface="+mn-lt"/>
              </a:rPr>
              <a:t>Intel Xeon 8592+: 1-node 2x Intel Xeon 8592+, HT on, Turbo on, SNC2, 1024 GB DDR5-5600, ucode 0x21000161, Red Hat Enterprise Linux 8.7, 4.18.0-425.10.1.el8_7.x86_64, HPL from MKL_v2022.1.0, cmkl:2023.2.0, icc:2023.2.0, impi:2021.10.0. Test by Intel as of October 2023.</a:t>
            </a:r>
          </a:p>
          <a:p>
            <a:pPr marL="0" indent="0">
              <a:spcBef>
                <a:spcPts val="0"/>
              </a:spcBef>
              <a:spcAft>
                <a:spcPts val="400"/>
              </a:spcAft>
              <a:buNone/>
            </a:pPr>
            <a:r>
              <a:rPr lang="en-US" sz="1000">
                <a:latin typeface="+mn-lt"/>
              </a:rPr>
              <a:t>AMD EPYC 9554: 1-node, 2x AMD EPYC 9554, SMT on, Turbo on, CTDP=360W, NPS=4, 1536GB DDR5-4800, ucode=0xa101111, Red Hat Enterprise Linux 8.7, Kernel 4.18, AMD official binary. Test by Intel as of March 2023.</a:t>
            </a:r>
          </a:p>
          <a:p>
            <a:pPr marL="0" indent="0">
              <a:spcBef>
                <a:spcPts val="0"/>
              </a:spcBef>
              <a:spcAft>
                <a:spcPts val="400"/>
              </a:spcAft>
              <a:buNone/>
            </a:pPr>
            <a:r>
              <a:rPr lang="en-US" sz="1000" b="1">
                <a:latin typeface="+mn-lt"/>
              </a:rPr>
              <a:t>NAMD (Geomean of apoa1_npt_2fs, stmv_npt_2fs)</a:t>
            </a:r>
          </a:p>
          <a:p>
            <a:pPr marL="0" indent="0">
              <a:spcBef>
                <a:spcPts val="0"/>
              </a:spcBef>
              <a:spcAft>
                <a:spcPts val="400"/>
              </a:spcAft>
              <a:buNone/>
            </a:pPr>
            <a:r>
              <a:rPr lang="en-US" sz="1000">
                <a:latin typeface="+mn-lt"/>
              </a:rPr>
              <a:t>Intel Xeon 8592+: 1-node 2x Intel Xeon 8592+, HT on, Turbo on, SNC2, 1024 GB DDR5-5600, ucode 0x21000161, Red Hat Enterprise Linux 8.7, 4.18.0-425.10.1.el8_7.x86_64, NAMD v2.15alpha, cmkl:2023.2.0 icc:2023.2.0 tbb:2021.10.0. Test by Intel as of October 2023.</a:t>
            </a:r>
          </a:p>
          <a:p>
            <a:pPr marL="0" indent="0">
              <a:spcBef>
                <a:spcPts val="0"/>
              </a:spcBef>
              <a:spcAft>
                <a:spcPts val="400"/>
              </a:spcAft>
              <a:buNone/>
            </a:pPr>
            <a:r>
              <a:rPr lang="en-US" sz="1000">
                <a:latin typeface="+mn-lt"/>
              </a:rPr>
              <a:t>AMD EPYC 9554: 1-node, 2x AMD EPYC 9554, SMT on, Turbo on, CTDP=360W, NPS=4, 1536GB DDR5-4800, ucode=0xa101111, Red Hat Enterprise Linux 8.7, Kernel 4.18, NAMD v2.15alpha, cmkl:2023.2.0 icc:2023.2.0 tbb:2021.10.0.</a:t>
            </a:r>
          </a:p>
          <a:p>
            <a:pPr marL="0" indent="0">
              <a:spcBef>
                <a:spcPts val="0"/>
              </a:spcBef>
              <a:spcAft>
                <a:spcPts val="400"/>
              </a:spcAft>
              <a:buNone/>
            </a:pPr>
            <a:r>
              <a:rPr lang="en-US" sz="1000" b="1">
                <a:latin typeface="+mn-lt"/>
              </a:rPr>
              <a:t>LAMMPS (Geomean of Polyethylene,DPD,Copper, Liquid Crystal,Atomic Fluid,Protein, Stillinger-Weber,Tersoff, Water)</a:t>
            </a:r>
          </a:p>
          <a:p>
            <a:pPr marL="0" indent="0">
              <a:spcBef>
                <a:spcPts val="0"/>
              </a:spcBef>
              <a:spcAft>
                <a:spcPts val="400"/>
              </a:spcAft>
              <a:buNone/>
            </a:pPr>
            <a:r>
              <a:rPr lang="en-US" sz="1000">
                <a:latin typeface="+mn-lt"/>
              </a:rPr>
              <a:t>Intel Xeon 8592+: 1-node 2x Intel Xeon 8592+, HT on, Turbo on, SNC2, 1024 GB DDR5-5600, ucode 0x21000161, Red Hat Enterprise Linux 8.7, 4.18.0-425.10.1.el8_7.x86_64, LAMMPS v2021-09-29, cmkl:2023.2.0 icc:2023.2.0 tbb:2021.10.0, impi:2021.10.0. Test by Intel as of October 2023.</a:t>
            </a:r>
          </a:p>
          <a:p>
            <a:pPr marL="0" indent="0">
              <a:spcBef>
                <a:spcPts val="0"/>
              </a:spcBef>
              <a:spcAft>
                <a:spcPts val="400"/>
              </a:spcAft>
              <a:buNone/>
            </a:pPr>
            <a:r>
              <a:rPr lang="en-US" sz="1000">
                <a:latin typeface="+mn-lt"/>
              </a:rPr>
              <a:t>AMD EPYC 9554: 1-node, 2x AMD EPYC 9554, SMT on, Turbo on, CTDP=360W, NPS=4, 1536GB DDR5-4800, ucode= 0xa101111, Red Hat Enterprise Linux 8.7, Kernel 4.18, LAMMPS v2021-09-29, cmkl:2023.2.0 icc:2023.2.0 tbb:2021.10.0, impi:2021.10.0. Test by Intel as of March 2023.</a:t>
            </a:r>
          </a:p>
        </p:txBody>
      </p:sp>
    </p:spTree>
    <p:extLst>
      <p:ext uri="{BB962C8B-B14F-4D97-AF65-F5344CB8AC3E}">
        <p14:creationId xmlns:p14="http://schemas.microsoft.com/office/powerpoint/2010/main" val="82769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2E77-2EC7-0D19-4C0B-2425F204A32A}"/>
              </a:ext>
            </a:extLst>
          </p:cNvPr>
          <p:cNvSpPr>
            <a:spLocks noGrp="1"/>
          </p:cNvSpPr>
          <p:nvPr>
            <p:ph type="title"/>
          </p:nvPr>
        </p:nvSpPr>
        <p:spPr/>
        <p:txBody>
          <a:bodyPr/>
          <a:lstStyle/>
          <a:p>
            <a:r>
              <a:rPr lang="en-US"/>
              <a:t>Legal Text (4 of 4)</a:t>
            </a:r>
          </a:p>
        </p:txBody>
      </p:sp>
      <p:sp>
        <p:nvSpPr>
          <p:cNvPr id="3" name="Content Placeholder 2">
            <a:extLst>
              <a:ext uri="{FF2B5EF4-FFF2-40B4-BE49-F238E27FC236}">
                <a16:creationId xmlns:a16="http://schemas.microsoft.com/office/drawing/2014/main" id="{AD7459FE-8B2A-7722-0ADB-76CEF4EA340D}"/>
              </a:ext>
            </a:extLst>
          </p:cNvPr>
          <p:cNvSpPr>
            <a:spLocks noGrp="1"/>
          </p:cNvSpPr>
          <p:nvPr>
            <p:ph idx="1"/>
          </p:nvPr>
        </p:nvSpPr>
        <p:spPr/>
        <p:txBody>
          <a:bodyPr>
            <a:noAutofit/>
          </a:bodyPr>
          <a:lstStyle/>
          <a:p>
            <a:pPr marL="114300" indent="0">
              <a:spcBef>
                <a:spcPts val="0"/>
              </a:spcBef>
              <a:spcAft>
                <a:spcPts val="400"/>
              </a:spcAft>
              <a:buNone/>
            </a:pPr>
            <a:r>
              <a:rPr lang="en-US" sz="900" b="1">
                <a:latin typeface="+mn-lt"/>
              </a:rPr>
              <a:t>FSI KERNELS (GEOMEAN OF BINOMIAL OPTIONS, MONTE CARLO, BLACKSCHOLES)</a:t>
            </a:r>
          </a:p>
          <a:p>
            <a:pPr marL="114300" indent="0">
              <a:spcBef>
                <a:spcPts val="0"/>
              </a:spcBef>
              <a:spcAft>
                <a:spcPts val="400"/>
              </a:spcAft>
              <a:buNone/>
            </a:pPr>
            <a:r>
              <a:rPr lang="en-US" sz="900" b="1">
                <a:latin typeface="+mn-lt"/>
              </a:rPr>
              <a:t>Binomial Options</a:t>
            </a:r>
          </a:p>
          <a:p>
            <a:pPr marL="114300" indent="0">
              <a:spcBef>
                <a:spcPts val="0"/>
              </a:spcBef>
              <a:spcAft>
                <a:spcPts val="400"/>
              </a:spcAft>
              <a:buNone/>
            </a:pPr>
            <a:r>
              <a:rPr lang="en-US" sz="900">
                <a:latin typeface="+mn-lt"/>
              </a:rPr>
              <a:t>Intel Xeon 8592+: 1-node 2x Intel Xeon 8592+, HT on, Turbo on, SNC2, 1024 GB DDR5-5600, ucode 0x21000161, Red Hat Enterprise Linux 8.7, 4.18.0-425.10.1.el8_7.x86_64, Binomial Options v1.1, icc:2023.2.0 tbb:2021.10.0. Test by Intel as of October 2023.</a:t>
            </a:r>
          </a:p>
          <a:p>
            <a:pPr marL="114300" indent="0">
              <a:spcBef>
                <a:spcPts val="0"/>
              </a:spcBef>
              <a:spcAft>
                <a:spcPts val="400"/>
              </a:spcAft>
              <a:buNone/>
            </a:pPr>
            <a:r>
              <a:rPr lang="en-US" sz="900">
                <a:latin typeface="+mn-lt"/>
              </a:rPr>
              <a:t>AMD EPYC 9554: 1-node, 2x AMD EPYC 9554, SMT on, Turbo on, CTDP=360W, NPS=4, 1536GB DDR5-4800, ucode=0xa101111, Red Hat Enterprise Linux 8.7, Kernel 4.18, Binomial Options v1.1, icc:2023.2.0 tbb:2021.10.0. Test by Intel as of March 2023.</a:t>
            </a:r>
          </a:p>
          <a:p>
            <a:pPr marL="114300" indent="0">
              <a:spcBef>
                <a:spcPts val="0"/>
              </a:spcBef>
              <a:spcAft>
                <a:spcPts val="400"/>
              </a:spcAft>
              <a:buNone/>
            </a:pPr>
            <a:r>
              <a:rPr lang="en-US" sz="900" b="1">
                <a:latin typeface="+mn-lt"/>
              </a:rPr>
              <a:t>Monte Carlo</a:t>
            </a:r>
          </a:p>
          <a:p>
            <a:pPr marL="114300" indent="0">
              <a:spcBef>
                <a:spcPts val="0"/>
              </a:spcBef>
              <a:spcAft>
                <a:spcPts val="400"/>
              </a:spcAft>
              <a:buNone/>
            </a:pPr>
            <a:r>
              <a:rPr lang="en-US" sz="900">
                <a:latin typeface="+mn-lt"/>
              </a:rPr>
              <a:t>Intel Xeon 8592+: 1-node 2x Intel Xeon 8592+, HT on, Turbo on, SNC2, 1024 GB DDR5-5600, ucode 0x21000161, Red Hat Enterprise Linux 8.7, 4.18.0-425.10.1.el8_7.x86_64, Monte Carlo v1.2, cmkl:2023.2.0 icc:2023.2.0 tbb:2021.10.0. Test by Intel as of October 2023.</a:t>
            </a:r>
          </a:p>
          <a:p>
            <a:pPr marL="114300" indent="0">
              <a:spcBef>
                <a:spcPts val="0"/>
              </a:spcBef>
              <a:spcAft>
                <a:spcPts val="400"/>
              </a:spcAft>
              <a:buNone/>
            </a:pPr>
            <a:r>
              <a:rPr lang="en-US" sz="900">
                <a:latin typeface="+mn-lt"/>
              </a:rPr>
              <a:t>AMD EPYC 9554: 1-node, 2x AMD EPYC 9554, SMT on, Turbo on, CTDP=360W, NPS=4, 1536GB DDR5-4800, ucode=0xa101111, Red Hat Enterprise Linux 8.7, Kernel 4.18, Monte Carlo v1.2, cmkl:2023.2.0 icc:2023.2.0 tbb:2021.10.0. Test by Intel as of March 2023.</a:t>
            </a:r>
          </a:p>
          <a:p>
            <a:pPr marL="114300" indent="0">
              <a:spcBef>
                <a:spcPts val="0"/>
              </a:spcBef>
              <a:spcAft>
                <a:spcPts val="400"/>
              </a:spcAft>
              <a:buNone/>
            </a:pPr>
            <a:r>
              <a:rPr lang="en-US" sz="900" b="1">
                <a:latin typeface="+mn-lt"/>
              </a:rPr>
              <a:t>Black-Scholes</a:t>
            </a:r>
          </a:p>
          <a:p>
            <a:pPr marL="114300" indent="0">
              <a:spcBef>
                <a:spcPts val="0"/>
              </a:spcBef>
              <a:spcAft>
                <a:spcPts val="400"/>
              </a:spcAft>
              <a:buNone/>
            </a:pPr>
            <a:r>
              <a:rPr lang="en-US" sz="900">
                <a:latin typeface="+mn-lt"/>
              </a:rPr>
              <a:t>Intel Xeon 8592+: 1-node 2x Intel Xeon 8592+, HT on, Turbo on, SNC2, 1024 GB DDR5-5600, ucode 0x21000161, Red Hat Enterprise Linux 8.7, 4.18.0-425.10.1.el8_7.x86_64, Black Scholes v1.4, cmkl:2023.2.0 icc:2023.2.0 tbb:2021.10.0. Test by Intel as of October 2023.</a:t>
            </a:r>
          </a:p>
          <a:p>
            <a:pPr marL="114300" indent="0">
              <a:spcBef>
                <a:spcPts val="0"/>
              </a:spcBef>
              <a:spcAft>
                <a:spcPts val="400"/>
              </a:spcAft>
              <a:buNone/>
            </a:pPr>
            <a:r>
              <a:rPr lang="en-US" sz="900">
                <a:latin typeface="+mn-lt"/>
              </a:rPr>
              <a:t>AMD EPYC 9554: 1-node, 2x AMD EPYC 9554, SMT on, Turbo on, CTDP=360W, NPS=4, 1536GB DDR5-4800, ucode=0xa101111, Red Hat Enterprise Linux 8.7, Kernel 4.18, Black Scholes v1.4, cmkl:2023.2.0 icc:2023.2.0 tbb:2021.10.0. Test by Intel as of March 2023.</a:t>
            </a:r>
          </a:p>
          <a:p>
            <a:pPr marL="114300" indent="-114300">
              <a:spcBef>
                <a:spcPts val="0"/>
              </a:spcBef>
              <a:spcAft>
                <a:spcPts val="400"/>
              </a:spcAft>
              <a:buNone/>
            </a:pPr>
            <a:r>
              <a:rPr lang="en-US" sz="900" baseline="30000">
                <a:latin typeface="+mn-lt"/>
              </a:rPr>
              <a:t>9</a:t>
            </a:r>
            <a:r>
              <a:rPr lang="en-US" sz="900">
                <a:latin typeface="+mn-lt"/>
              </a:rPr>
              <a:t>	See [T203] at </a:t>
            </a:r>
            <a:r>
              <a:rPr lang="en-US" sz="900">
                <a:latin typeface="+mn-lt"/>
                <a:hlinkClick r:id="rId3"/>
              </a:rPr>
              <a:t>intel.com/processorclaims</a:t>
            </a:r>
            <a:r>
              <a:rPr lang="en-US" sz="900">
                <a:latin typeface="+mn-lt"/>
              </a:rPr>
              <a:t>: 5th Gen Intel Xeon Scalable processors. Results may vary.</a:t>
            </a:r>
          </a:p>
          <a:p>
            <a:pPr marL="114300" indent="-114300">
              <a:spcBef>
                <a:spcPts val="0"/>
              </a:spcBef>
              <a:spcAft>
                <a:spcPts val="400"/>
              </a:spcAft>
              <a:buNone/>
            </a:pPr>
            <a:r>
              <a:rPr lang="en-US" sz="900" baseline="30000">
                <a:latin typeface="+mn-lt"/>
              </a:rPr>
              <a:t>10</a:t>
            </a:r>
            <a:r>
              <a:rPr lang="en-US" sz="900">
                <a:latin typeface="+mn-lt"/>
              </a:rPr>
              <a:t>	See [T202] at </a:t>
            </a:r>
            <a:r>
              <a:rPr lang="en-US" sz="900">
                <a:latin typeface="+mn-lt"/>
                <a:hlinkClick r:id="rId3"/>
              </a:rPr>
              <a:t>intel.com/processorclaims </a:t>
            </a:r>
            <a:r>
              <a:rPr lang="en-US" sz="900">
                <a:latin typeface="+mn-lt"/>
              </a:rPr>
              <a:t>: 5th Gen Intel Xeon Scalable processors. Results may vary.</a:t>
            </a:r>
          </a:p>
          <a:p>
            <a:pPr marL="114300" indent="-114300">
              <a:spcBef>
                <a:spcPts val="0"/>
              </a:spcBef>
              <a:spcAft>
                <a:spcPts val="400"/>
              </a:spcAft>
              <a:buNone/>
            </a:pPr>
            <a:r>
              <a:rPr lang="en-US" sz="900" baseline="30000">
                <a:latin typeface="+mn-lt"/>
              </a:rPr>
              <a:t>11</a:t>
            </a:r>
            <a:r>
              <a:rPr lang="en-US" sz="900">
                <a:latin typeface="+mn-lt"/>
              </a:rPr>
              <a:t>	See [T201] at </a:t>
            </a:r>
            <a:r>
              <a:rPr lang="en-US" sz="900">
                <a:latin typeface="+mn-lt"/>
                <a:hlinkClick r:id="rId3"/>
              </a:rPr>
              <a:t>intel.com/processorclaims </a:t>
            </a:r>
            <a:r>
              <a:rPr lang="en-US" sz="900">
                <a:latin typeface="+mn-lt"/>
              </a:rPr>
              <a:t>: 5th Gen Intel Xeon Scalable processors. Results may vary.</a:t>
            </a:r>
          </a:p>
          <a:p>
            <a:pPr marL="114300" indent="-114300">
              <a:spcBef>
                <a:spcPts val="0"/>
              </a:spcBef>
              <a:spcAft>
                <a:spcPts val="400"/>
              </a:spcAft>
              <a:buNone/>
            </a:pPr>
            <a:r>
              <a:rPr lang="en-US" sz="900" baseline="30000">
                <a:latin typeface="+mn-lt"/>
              </a:rPr>
              <a:t>12</a:t>
            </a:r>
            <a:r>
              <a:rPr lang="en-US" sz="900">
                <a:latin typeface="+mn-lt"/>
              </a:rPr>
              <a:t>	See [T204] at </a:t>
            </a:r>
            <a:r>
              <a:rPr lang="en-US" sz="900">
                <a:latin typeface="+mn-lt"/>
                <a:hlinkClick r:id="rId3"/>
              </a:rPr>
              <a:t>intel.com/processorclaims </a:t>
            </a:r>
            <a:r>
              <a:rPr lang="en-US" sz="900">
                <a:latin typeface="+mn-lt"/>
              </a:rPr>
              <a:t>: 5th Gen Intel Xeon Scalable processors. Results may vary.</a:t>
            </a:r>
          </a:p>
          <a:p>
            <a:pPr marL="114300" indent="-114300">
              <a:spcBef>
                <a:spcPts val="0"/>
              </a:spcBef>
              <a:spcAft>
                <a:spcPts val="400"/>
              </a:spcAft>
              <a:buNone/>
            </a:pPr>
            <a:r>
              <a:rPr lang="en-US" sz="900" baseline="30000">
                <a:latin typeface="+mn-lt"/>
              </a:rPr>
              <a:t>13</a:t>
            </a:r>
            <a:r>
              <a:rPr lang="en-US" sz="900">
                <a:latin typeface="+mn-lt"/>
              </a:rPr>
              <a:t>	See [T206] at </a:t>
            </a:r>
            <a:r>
              <a:rPr lang="en-US" sz="900">
                <a:latin typeface="+mn-lt"/>
                <a:hlinkClick r:id="rId3"/>
              </a:rPr>
              <a:t>intel.com/processorclaims </a:t>
            </a:r>
            <a:r>
              <a:rPr lang="en-US" sz="900">
                <a:latin typeface="+mn-lt"/>
              </a:rPr>
              <a:t>: 5th Gen Intel Xeon Scalable processors. Results may vary.</a:t>
            </a:r>
          </a:p>
          <a:p>
            <a:pPr marL="114300" indent="-114300">
              <a:spcBef>
                <a:spcPts val="0"/>
              </a:spcBef>
              <a:spcAft>
                <a:spcPts val="400"/>
              </a:spcAft>
              <a:buNone/>
            </a:pPr>
            <a:r>
              <a:rPr lang="en-US" sz="900" baseline="30000">
                <a:latin typeface="+mn-lt"/>
              </a:rPr>
              <a:t>14</a:t>
            </a:r>
            <a:r>
              <a:rPr lang="en-US" sz="900">
                <a:latin typeface="+mn-lt"/>
              </a:rPr>
              <a:t>	Global Development Survey conducted by Evans Data Corp., 2021.</a:t>
            </a:r>
          </a:p>
          <a:p>
            <a:pPr marL="114300" indent="-114300">
              <a:spcBef>
                <a:spcPts val="0"/>
              </a:spcBef>
              <a:spcAft>
                <a:spcPts val="400"/>
              </a:spcAft>
              <a:buNone/>
            </a:pPr>
            <a:r>
              <a:rPr lang="en-US" sz="900" baseline="30000">
                <a:latin typeface="+mn-lt"/>
              </a:rPr>
              <a:t>15</a:t>
            </a:r>
            <a:r>
              <a:rPr lang="en-US" sz="900">
                <a:latin typeface="+mn-lt"/>
              </a:rPr>
              <a:t>	</a:t>
            </a:r>
            <a:r>
              <a:rPr lang="en-US" sz="900">
                <a:latin typeface="+mn-lt"/>
                <a:hlinkClick r:id="rId4"/>
              </a:rPr>
              <a:t>https://www.intel.com/content/www/us/en/newsroom/news/4th-gen-intel-xeon-momentum-grows-in-cloud.html#gs.4hpul6</a:t>
            </a:r>
            <a:r>
              <a:rPr lang="en-US" sz="900">
                <a:latin typeface="+mn-lt"/>
              </a:rPr>
              <a:t>. </a:t>
            </a:r>
          </a:p>
          <a:p>
            <a:pPr marL="114300" indent="0">
              <a:spcBef>
                <a:spcPts val="0"/>
              </a:spcBef>
              <a:spcAft>
                <a:spcPts val="400"/>
              </a:spcAft>
              <a:buNone/>
            </a:pPr>
            <a:r>
              <a:rPr lang="en-US" sz="900">
                <a:latin typeface="+mn-lt"/>
              </a:rPr>
              <a:t>Performance varies by use, configuration and other factors. Learn more on the Performance Index site.</a:t>
            </a:r>
          </a:p>
          <a:p>
            <a:pPr marL="114300" indent="0">
              <a:spcBef>
                <a:spcPts val="0"/>
              </a:spcBef>
              <a:spcAft>
                <a:spcPts val="400"/>
              </a:spcAft>
              <a:buNone/>
            </a:pPr>
            <a:r>
              <a:rPr lang="en-US" sz="900">
                <a:latin typeface="+mn-lt"/>
              </a:rPr>
              <a:t>Performance results are based on testing as of dates shown in configurations and may not reflect all publicly available updates. See backup for configuration details. No product or component can be absolutely secure.</a:t>
            </a:r>
          </a:p>
          <a:p>
            <a:pPr marL="114300" indent="0">
              <a:spcBef>
                <a:spcPts val="0"/>
              </a:spcBef>
              <a:spcAft>
                <a:spcPts val="400"/>
              </a:spcAft>
              <a:buNone/>
            </a:pPr>
            <a:r>
              <a:rPr lang="en-US" sz="900">
                <a:latin typeface="+mn-lt"/>
              </a:rPr>
              <a:t>Your costs and results may vary. Intel does not control or audit third-party data. You should consult other sources to evaluate accuracy. Intel technologies may require enabled hardware, software or service activation.</a:t>
            </a:r>
          </a:p>
          <a:p>
            <a:pPr marL="114300" indent="0">
              <a:spcBef>
                <a:spcPts val="0"/>
              </a:spcBef>
              <a:spcAft>
                <a:spcPts val="400"/>
              </a:spcAft>
              <a:buNone/>
            </a:pPr>
            <a:r>
              <a:rPr lang="en-US" sz="900">
                <a:latin typeface="+mn-lt"/>
              </a:rPr>
              <a:t>© Intel Corporation. Intel, the Intel logo and other Intel marks are trademarks of Intel Corporation or its subsidiaries. Other names and brands may be claimed as the property of others.</a:t>
            </a:r>
          </a:p>
          <a:p>
            <a:pPr marL="114300" indent="0">
              <a:spcBef>
                <a:spcPts val="0"/>
              </a:spcBef>
              <a:spcAft>
                <a:spcPts val="400"/>
              </a:spcAft>
              <a:buNone/>
            </a:pPr>
            <a:r>
              <a:rPr lang="en-US" sz="900">
                <a:latin typeface="+mn-lt"/>
              </a:rPr>
              <a:t>0324/MH/MESH</a:t>
            </a:r>
          </a:p>
        </p:txBody>
      </p:sp>
    </p:spTree>
    <p:extLst>
      <p:ext uri="{BB962C8B-B14F-4D97-AF65-F5344CB8AC3E}">
        <p14:creationId xmlns:p14="http://schemas.microsoft.com/office/powerpoint/2010/main" val="158289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FA3704B0-6A5D-B655-6E1B-7EB930A4F324}"/>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644874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0" name="think-cell data - do not delete" hidden="1">
                        <a:extLst>
                          <a:ext uri="{FF2B5EF4-FFF2-40B4-BE49-F238E27FC236}">
                            <a16:creationId xmlns:a16="http://schemas.microsoft.com/office/drawing/2014/main" id="{FA3704B0-6A5D-B655-6E1B-7EB930A4F3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Rounded Corners 16">
            <a:extLst>
              <a:ext uri="{FF2B5EF4-FFF2-40B4-BE49-F238E27FC236}">
                <a16:creationId xmlns:a16="http://schemas.microsoft.com/office/drawing/2014/main" id="{80AF79F4-9D58-F54E-676C-5D9C24C87F70}"/>
              </a:ext>
              <a:ext uri="{C183D7F6-B498-43B3-948B-1728B52AA6E4}">
                <adec:decorative xmlns:adec="http://schemas.microsoft.com/office/drawing/2017/decorative" val="1"/>
              </a:ext>
            </a:extLst>
          </p:cNvPr>
          <p:cNvSpPr>
            <a:spLocks/>
          </p:cNvSpPr>
          <p:nvPr/>
        </p:nvSpPr>
        <p:spPr bwMode="auto">
          <a:xfrm>
            <a:off x="571500" y="292101"/>
            <a:ext cx="3603171" cy="5976938"/>
          </a:xfrm>
          <a:prstGeom prst="roundRect">
            <a:avLst>
              <a:gd name="adj" fmla="val 2725"/>
            </a:avLst>
          </a:prstGeom>
          <a:gradFill>
            <a:gsLst>
              <a:gs pos="100000">
                <a:schemeClr val="accent6"/>
              </a:gs>
              <a:gs pos="8000">
                <a:schemeClr val="accent1"/>
              </a:gs>
            </a:gsLst>
            <a:lin ang="18900000" scaled="1"/>
          </a:gradFill>
          <a:ln w="19050">
            <a:solidFill>
              <a:schemeClr val="bg1"/>
            </a:solidFill>
            <a:headEnd type="none" w="med" len="med"/>
            <a:tailEnd type="none" w="med" len="med"/>
          </a:ln>
          <a:effectLst>
            <a:outerShdw blurRad="50800" dist="50800" dir="5400000" algn="t" rotWithShape="0">
              <a:schemeClr val="bg1">
                <a:lumMod val="6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dirty="0">
              <a:solidFill>
                <a:srgbClr val="FFFFFF"/>
              </a:solidFill>
              <a:cs typeface="Segoe UI" pitchFamily="34" charset="0"/>
            </a:endParaRPr>
          </a:p>
        </p:txBody>
      </p:sp>
      <p:sp>
        <p:nvSpPr>
          <p:cNvPr id="3" name="Title 2">
            <a:extLst>
              <a:ext uri="{FF2B5EF4-FFF2-40B4-BE49-F238E27FC236}">
                <a16:creationId xmlns:a16="http://schemas.microsoft.com/office/drawing/2014/main" id="{EB765A3C-1405-6726-3ABC-2D1CEA549C90}"/>
              </a:ext>
            </a:extLst>
          </p:cNvPr>
          <p:cNvSpPr>
            <a:spLocks noGrp="1"/>
          </p:cNvSpPr>
          <p:nvPr>
            <p:ph type="title"/>
          </p:nvPr>
        </p:nvSpPr>
        <p:spPr>
          <a:xfrm>
            <a:off x="792163" y="1947228"/>
            <a:ext cx="2928937" cy="1772793"/>
          </a:xfrm>
        </p:spPr>
        <p:txBody>
          <a:bodyPr vert="horz" wrap="square" lIns="0" tIns="0" rIns="0" bIns="0" rtlCol="0" anchor="t">
            <a:spAutoFit/>
          </a:bodyPr>
          <a:lstStyle/>
          <a:p>
            <a:r>
              <a:rPr lang="en-IN" dirty="0">
                <a:solidFill>
                  <a:schemeClr val="bg1"/>
                </a:solidFill>
              </a:rPr>
              <a:t>Game-changing Security from Intel and Microsoft</a:t>
            </a:r>
          </a:p>
        </p:txBody>
      </p:sp>
      <p:sp>
        <p:nvSpPr>
          <p:cNvPr id="20" name="Rectangle: Rounded Corners 19">
            <a:extLst>
              <a:ext uri="{FF2B5EF4-FFF2-40B4-BE49-F238E27FC236}">
                <a16:creationId xmlns:a16="http://schemas.microsoft.com/office/drawing/2014/main" id="{0BCD8187-4C78-3070-C565-44F259A41360}"/>
              </a:ext>
              <a:ext uri="{C183D7F6-B498-43B3-948B-1728B52AA6E4}">
                <adec:decorative xmlns:adec="http://schemas.microsoft.com/office/drawing/2017/decorative" val="1"/>
              </a:ext>
            </a:extLst>
          </p:cNvPr>
          <p:cNvSpPr>
            <a:spLocks/>
          </p:cNvSpPr>
          <p:nvPr/>
        </p:nvSpPr>
        <p:spPr bwMode="auto">
          <a:xfrm>
            <a:off x="3844928" y="585788"/>
            <a:ext cx="8042272" cy="5684838"/>
          </a:xfrm>
          <a:prstGeom prst="roundRect">
            <a:avLst>
              <a:gd name="adj" fmla="val 1185"/>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lvl="0" algn="ctr"/>
            <a:endParaRPr lang="en-US" sz="1400" dirty="0">
              <a:solidFill>
                <a:schemeClr val="tx1"/>
              </a:solidFill>
            </a:endParaRPr>
          </a:p>
        </p:txBody>
      </p:sp>
      <p:cxnSp>
        <p:nvCxnSpPr>
          <p:cNvPr id="19" name="Straight Connector 18">
            <a:extLst>
              <a:ext uri="{FF2B5EF4-FFF2-40B4-BE49-F238E27FC236}">
                <a16:creationId xmlns:a16="http://schemas.microsoft.com/office/drawing/2014/main" id="{B9E0D1A0-C5A4-BBCA-FB09-332786C3E98C}"/>
              </a:ext>
              <a:ext uri="{C183D7F6-B498-43B3-948B-1728B52AA6E4}">
                <adec:decorative xmlns:adec="http://schemas.microsoft.com/office/drawing/2017/decorative" val="1"/>
              </a:ext>
            </a:extLst>
          </p:cNvPr>
          <p:cNvCxnSpPr>
            <a:cxnSpLocks/>
          </p:cNvCxnSpPr>
          <p:nvPr/>
        </p:nvCxnSpPr>
        <p:spPr>
          <a:xfrm>
            <a:off x="792163" y="1682867"/>
            <a:ext cx="763587" cy="0"/>
          </a:xfrm>
          <a:prstGeom prst="line">
            <a:avLst/>
          </a:prstGeom>
          <a:ln w="28575" cap="rnd">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Rounded Rectangle">
            <a:extLst>
              <a:ext uri="{FF2B5EF4-FFF2-40B4-BE49-F238E27FC236}">
                <a16:creationId xmlns:a16="http://schemas.microsoft.com/office/drawing/2014/main" id="{6AE7ABD2-4E93-6915-EA42-78025225F906}"/>
              </a:ext>
              <a:ext uri="{C183D7F6-B498-43B3-948B-1728B52AA6E4}">
                <adec:decorative xmlns:adec="http://schemas.microsoft.com/office/drawing/2017/decorative" val="1"/>
              </a:ext>
            </a:extLst>
          </p:cNvPr>
          <p:cNvSpPr>
            <a:spLocks/>
          </p:cNvSpPr>
          <p:nvPr/>
        </p:nvSpPr>
        <p:spPr>
          <a:xfrm>
            <a:off x="3844928" y="719172"/>
            <a:ext cx="8042272" cy="1252379"/>
          </a:xfrm>
          <a:prstGeom prst="rect">
            <a:avLst/>
          </a:prstGeom>
          <a:solidFill>
            <a:schemeClr val="bg1">
              <a:lumMod val="85000"/>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sym typeface="Calibri"/>
            </a:endParaRPr>
          </a:p>
        </p:txBody>
      </p:sp>
      <p:sp>
        <p:nvSpPr>
          <p:cNvPr id="58" name="Rounded Rectangle">
            <a:extLst>
              <a:ext uri="{FF2B5EF4-FFF2-40B4-BE49-F238E27FC236}">
                <a16:creationId xmlns:a16="http://schemas.microsoft.com/office/drawing/2014/main" id="{4C70DAD0-52E4-C6F8-364B-50F2E345EA0B}"/>
              </a:ext>
              <a:ext uri="{C183D7F6-B498-43B3-948B-1728B52AA6E4}">
                <adec:decorative xmlns:adec="http://schemas.microsoft.com/office/drawing/2017/decorative" val="1"/>
              </a:ext>
            </a:extLst>
          </p:cNvPr>
          <p:cNvSpPr>
            <a:spLocks/>
          </p:cNvSpPr>
          <p:nvPr/>
        </p:nvSpPr>
        <p:spPr>
          <a:xfrm>
            <a:off x="3844928" y="2104935"/>
            <a:ext cx="8042272" cy="1252379"/>
          </a:xfrm>
          <a:prstGeom prst="rect">
            <a:avLst/>
          </a:prstGeom>
          <a:solidFill>
            <a:schemeClr val="bg1">
              <a:lumMod val="85000"/>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sym typeface="Calibri"/>
            </a:endParaRPr>
          </a:p>
        </p:txBody>
      </p:sp>
      <p:sp>
        <p:nvSpPr>
          <p:cNvPr id="59" name="Rounded Rectangle">
            <a:extLst>
              <a:ext uri="{FF2B5EF4-FFF2-40B4-BE49-F238E27FC236}">
                <a16:creationId xmlns:a16="http://schemas.microsoft.com/office/drawing/2014/main" id="{B5B4FA84-7E0B-D04E-11FB-97CB0B151A17}"/>
              </a:ext>
              <a:ext uri="{C183D7F6-B498-43B3-948B-1728B52AA6E4}">
                <adec:decorative xmlns:adec="http://schemas.microsoft.com/office/drawing/2017/decorative" val="1"/>
              </a:ext>
            </a:extLst>
          </p:cNvPr>
          <p:cNvSpPr>
            <a:spLocks/>
          </p:cNvSpPr>
          <p:nvPr/>
        </p:nvSpPr>
        <p:spPr>
          <a:xfrm>
            <a:off x="3844928" y="3490698"/>
            <a:ext cx="8042272" cy="1252379"/>
          </a:xfrm>
          <a:prstGeom prst="rect">
            <a:avLst/>
          </a:prstGeom>
          <a:solidFill>
            <a:schemeClr val="bg1">
              <a:lumMod val="85000"/>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sym typeface="Calibri"/>
            </a:endParaRPr>
          </a:p>
        </p:txBody>
      </p:sp>
      <p:sp>
        <p:nvSpPr>
          <p:cNvPr id="60" name="Rounded Rectangle">
            <a:extLst>
              <a:ext uri="{FF2B5EF4-FFF2-40B4-BE49-F238E27FC236}">
                <a16:creationId xmlns:a16="http://schemas.microsoft.com/office/drawing/2014/main" id="{D9A885A5-97CA-BB8E-78B6-C634B605BAB5}"/>
              </a:ext>
              <a:ext uri="{C183D7F6-B498-43B3-948B-1728B52AA6E4}">
                <adec:decorative xmlns:adec="http://schemas.microsoft.com/office/drawing/2017/decorative" val="1"/>
              </a:ext>
            </a:extLst>
          </p:cNvPr>
          <p:cNvSpPr>
            <a:spLocks/>
          </p:cNvSpPr>
          <p:nvPr/>
        </p:nvSpPr>
        <p:spPr>
          <a:xfrm>
            <a:off x="3844928" y="4876460"/>
            <a:ext cx="8042272" cy="1252379"/>
          </a:xfrm>
          <a:prstGeom prst="rect">
            <a:avLst/>
          </a:prstGeom>
          <a:solidFill>
            <a:schemeClr val="bg1">
              <a:lumMod val="85000"/>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sym typeface="Calibri"/>
            </a:endParaRPr>
          </a:p>
        </p:txBody>
      </p:sp>
      <p:sp>
        <p:nvSpPr>
          <p:cNvPr id="9" name="TextBox 8">
            <a:extLst>
              <a:ext uri="{FF2B5EF4-FFF2-40B4-BE49-F238E27FC236}">
                <a16:creationId xmlns:a16="http://schemas.microsoft.com/office/drawing/2014/main" id="{AF5B5368-8AD9-5410-F70F-01F05789489D}"/>
              </a:ext>
            </a:extLst>
          </p:cNvPr>
          <p:cNvSpPr txBox="1"/>
          <p:nvPr/>
        </p:nvSpPr>
        <p:spPr>
          <a:xfrm>
            <a:off x="4085560" y="1045280"/>
            <a:ext cx="7561008" cy="600164"/>
          </a:xfrm>
          <a:prstGeom prst="rect">
            <a:avLst/>
          </a:prstGeom>
          <a:noFill/>
        </p:spPr>
        <p:txBody>
          <a:bodyPr wrap="square" lIns="0" tIns="0" rIns="0" bIns="0">
            <a:spAutoFit/>
          </a:bodyPr>
          <a:lstStyle/>
          <a:p>
            <a:pPr>
              <a:spcAft>
                <a:spcPts val="600"/>
              </a:spcAft>
            </a:pPr>
            <a:r>
              <a:rPr lang="en-IN" sz="1600" dirty="0"/>
              <a:t>Secure hardware, firmware and OS capabilities to help protect against threats</a:t>
            </a:r>
          </a:p>
          <a:p>
            <a:pPr>
              <a:spcAft>
                <a:spcPts val="600"/>
              </a:spcAft>
            </a:pPr>
            <a:r>
              <a:rPr lang="en-IN" sz="1800" dirty="0">
                <a:solidFill>
                  <a:schemeClr val="tx2"/>
                </a:solidFill>
                <a:latin typeface="+mj-lt"/>
              </a:rPr>
              <a:t>Intel® Supports Secured Core</a:t>
            </a:r>
          </a:p>
        </p:txBody>
      </p:sp>
      <p:sp>
        <p:nvSpPr>
          <p:cNvPr id="68" name="TextBox 67">
            <a:extLst>
              <a:ext uri="{FF2B5EF4-FFF2-40B4-BE49-F238E27FC236}">
                <a16:creationId xmlns:a16="http://schemas.microsoft.com/office/drawing/2014/main" id="{0A06F1C1-32F1-494B-954E-0EF6E3A5DCC6}"/>
              </a:ext>
            </a:extLst>
          </p:cNvPr>
          <p:cNvSpPr txBox="1"/>
          <p:nvPr/>
        </p:nvSpPr>
        <p:spPr>
          <a:xfrm>
            <a:off x="4085560" y="2307932"/>
            <a:ext cx="7561008" cy="846386"/>
          </a:xfrm>
          <a:prstGeom prst="rect">
            <a:avLst/>
          </a:prstGeom>
          <a:noFill/>
        </p:spPr>
        <p:txBody>
          <a:bodyPr wrap="square" lIns="0" tIns="0" rIns="0" bIns="0">
            <a:spAutoFit/>
          </a:bodyPr>
          <a:lstStyle/>
          <a:p>
            <a:pPr>
              <a:spcAft>
                <a:spcPts val="600"/>
              </a:spcAft>
            </a:pPr>
            <a:r>
              <a:rPr lang="en-US" sz="1600" dirty="0"/>
              <a:t>Reduces the performance impact of pervasive encryption, making it possible for users to broadly encrypt data with minimal performance impact</a:t>
            </a:r>
          </a:p>
          <a:p>
            <a:pPr>
              <a:spcAft>
                <a:spcPts val="600"/>
              </a:spcAft>
            </a:pPr>
            <a:r>
              <a:rPr lang="en-IN" sz="1800" dirty="0">
                <a:solidFill>
                  <a:schemeClr val="tx2"/>
                </a:solidFill>
                <a:latin typeface="+mj-lt"/>
              </a:rPr>
              <a:t>Intel® Crypto Acceleration Technology</a:t>
            </a:r>
          </a:p>
        </p:txBody>
      </p:sp>
      <p:sp>
        <p:nvSpPr>
          <p:cNvPr id="69" name="TextBox 68">
            <a:extLst>
              <a:ext uri="{FF2B5EF4-FFF2-40B4-BE49-F238E27FC236}">
                <a16:creationId xmlns:a16="http://schemas.microsoft.com/office/drawing/2014/main" id="{B8A1A678-ECD5-077D-786C-5B9F25F45DF1}"/>
              </a:ext>
            </a:extLst>
          </p:cNvPr>
          <p:cNvSpPr txBox="1"/>
          <p:nvPr/>
        </p:nvSpPr>
        <p:spPr>
          <a:xfrm>
            <a:off x="4085559" y="3693694"/>
            <a:ext cx="7645229" cy="846386"/>
          </a:xfrm>
          <a:prstGeom prst="rect">
            <a:avLst/>
          </a:prstGeom>
          <a:noFill/>
        </p:spPr>
        <p:txBody>
          <a:bodyPr wrap="square" lIns="0" tIns="0" rIns="0" bIns="0" anchor="t">
            <a:spAutoFit/>
          </a:bodyPr>
          <a:lstStyle/>
          <a:p>
            <a:pPr>
              <a:spcAft>
                <a:spcPts val="600"/>
              </a:spcAft>
            </a:pPr>
            <a:r>
              <a:rPr lang="en-US" sz="1600" dirty="0"/>
              <a:t>Encrypts memory holistically across the platform using hardware-generated keys, and encrypts VMs to help protect existing software</a:t>
            </a:r>
          </a:p>
          <a:p>
            <a:pPr>
              <a:spcAft>
                <a:spcPts val="600"/>
              </a:spcAft>
            </a:pPr>
            <a:r>
              <a:rPr lang="en-US" sz="1800" dirty="0">
                <a:solidFill>
                  <a:schemeClr val="tx2"/>
                </a:solidFill>
                <a:latin typeface="+mj-lt"/>
              </a:rPr>
              <a:t>Intel® Total Memory Encryption and Total Memory Encryption Multi-Key</a:t>
            </a:r>
            <a:endParaRPr lang="en-US" sz="1800" dirty="0">
              <a:solidFill>
                <a:schemeClr val="tx2"/>
              </a:solidFill>
              <a:latin typeface="+mj-lt"/>
              <a:cs typeface="Segoe UI Semibold"/>
            </a:endParaRPr>
          </a:p>
        </p:txBody>
      </p:sp>
      <p:sp>
        <p:nvSpPr>
          <p:cNvPr id="70" name="TextBox 69">
            <a:extLst>
              <a:ext uri="{FF2B5EF4-FFF2-40B4-BE49-F238E27FC236}">
                <a16:creationId xmlns:a16="http://schemas.microsoft.com/office/drawing/2014/main" id="{CD4325BF-8678-6517-F47D-BC16980EFF36}"/>
              </a:ext>
            </a:extLst>
          </p:cNvPr>
          <p:cNvSpPr txBox="1"/>
          <p:nvPr/>
        </p:nvSpPr>
        <p:spPr>
          <a:xfrm>
            <a:off x="4085560" y="5079456"/>
            <a:ext cx="7561008" cy="846386"/>
          </a:xfrm>
          <a:prstGeom prst="rect">
            <a:avLst/>
          </a:prstGeom>
          <a:noFill/>
        </p:spPr>
        <p:txBody>
          <a:bodyPr wrap="square" lIns="0" tIns="0" rIns="0" bIns="0">
            <a:spAutoFit/>
          </a:bodyPr>
          <a:lstStyle/>
          <a:p>
            <a:pPr>
              <a:spcAft>
                <a:spcPts val="600"/>
              </a:spcAft>
            </a:pPr>
            <a:r>
              <a:rPr lang="en-US" sz="1600" dirty="0"/>
              <a:t>Accelerating Cryptography and Data De/compression – supported in Microsoft SQL 2022 on Azure Local</a:t>
            </a:r>
          </a:p>
          <a:p>
            <a:pPr>
              <a:spcAft>
                <a:spcPts val="600"/>
              </a:spcAft>
            </a:pPr>
            <a:r>
              <a:rPr lang="en-IN" sz="1800" dirty="0">
                <a:solidFill>
                  <a:schemeClr val="tx2"/>
                </a:solidFill>
                <a:latin typeface="+mj-lt"/>
              </a:rPr>
              <a:t>Intel® Quick Assist Technology</a:t>
            </a:r>
          </a:p>
        </p:txBody>
      </p:sp>
      <p:sp>
        <p:nvSpPr>
          <p:cNvPr id="13" name="Freeform: Shape 12">
            <a:extLst>
              <a:ext uri="{FF2B5EF4-FFF2-40B4-BE49-F238E27FC236}">
                <a16:creationId xmlns:a16="http://schemas.microsoft.com/office/drawing/2014/main" id="{C4458FCB-5CC3-BDB3-3B86-B5783283F29D}"/>
              </a:ext>
              <a:ext uri="{C183D7F6-B498-43B3-948B-1728B52AA6E4}">
                <adec:decorative xmlns:adec="http://schemas.microsoft.com/office/drawing/2017/decorative" val="1"/>
              </a:ext>
            </a:extLst>
          </p:cNvPr>
          <p:cNvSpPr>
            <a:spLocks/>
          </p:cNvSpPr>
          <p:nvPr/>
        </p:nvSpPr>
        <p:spPr>
          <a:xfrm>
            <a:off x="571500" y="4454014"/>
            <a:ext cx="3078480" cy="1594044"/>
          </a:xfrm>
          <a:custGeom>
            <a:avLst/>
            <a:gdLst>
              <a:gd name="connsiteX0" fmla="*/ 21993 w 3078480"/>
              <a:gd name="connsiteY0" fmla="*/ 0 h 1594044"/>
              <a:gd name="connsiteX1" fmla="*/ 2980287 w 3078480"/>
              <a:gd name="connsiteY1" fmla="*/ 0 h 1594044"/>
              <a:gd name="connsiteX2" fmla="*/ 3078480 w 3078480"/>
              <a:gd name="connsiteY2" fmla="*/ 98193 h 1594044"/>
              <a:gd name="connsiteX3" fmla="*/ 3078480 w 3078480"/>
              <a:gd name="connsiteY3" fmla="*/ 1495851 h 1594044"/>
              <a:gd name="connsiteX4" fmla="*/ 2980287 w 3078480"/>
              <a:gd name="connsiteY4" fmla="*/ 1594044 h 1594044"/>
              <a:gd name="connsiteX5" fmla="*/ 21993 w 3078480"/>
              <a:gd name="connsiteY5" fmla="*/ 1594044 h 1594044"/>
              <a:gd name="connsiteX6" fmla="*/ 0 w 3078480"/>
              <a:gd name="connsiteY6" fmla="*/ 1589604 h 1594044"/>
              <a:gd name="connsiteX7" fmla="*/ 0 w 3078480"/>
              <a:gd name="connsiteY7" fmla="*/ 4441 h 159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0" h="1594044">
                <a:moveTo>
                  <a:pt x="21993" y="0"/>
                </a:moveTo>
                <a:lnTo>
                  <a:pt x="2980287" y="0"/>
                </a:lnTo>
                <a:cubicBezTo>
                  <a:pt x="3034517" y="0"/>
                  <a:pt x="3078480" y="43963"/>
                  <a:pt x="3078480" y="98193"/>
                </a:cubicBezTo>
                <a:lnTo>
                  <a:pt x="3078480" y="1495851"/>
                </a:lnTo>
                <a:cubicBezTo>
                  <a:pt x="3078480" y="1550081"/>
                  <a:pt x="3034517" y="1594044"/>
                  <a:pt x="2980287" y="1594044"/>
                </a:cubicBezTo>
                <a:lnTo>
                  <a:pt x="21993" y="1594044"/>
                </a:lnTo>
                <a:lnTo>
                  <a:pt x="0" y="1589604"/>
                </a:lnTo>
                <a:lnTo>
                  <a:pt x="0" y="4441"/>
                </a:lnTo>
                <a:close/>
              </a:path>
            </a:pathLst>
          </a:custGeom>
          <a:solidFill>
            <a:schemeClr val="bg1">
              <a:alpha val="20000"/>
            </a:schemeClr>
          </a:solidFill>
          <a:ln w="6350">
            <a:solidFill>
              <a:schemeClr val="bg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05840" rIns="137160" bIns="45720" numCol="1" spcCol="0" rtlCol="0" fromWordArt="0" anchor="t" anchorCtr="0" forceAA="0" compatLnSpc="1">
            <a:prstTxWarp prst="textNoShape">
              <a:avLst/>
            </a:prstTxWarp>
            <a:noAutofit/>
          </a:bodyPr>
          <a:lstStyle/>
          <a:p>
            <a:endParaRPr sz="2800" b="1" spc="100" dirty="0">
              <a:solidFill>
                <a:schemeClr val="bg1"/>
              </a:solidFill>
              <a:latin typeface="+mj-lt"/>
              <a:ea typeface="+mj-ea"/>
              <a:cs typeface="+mj-cs"/>
              <a:sym typeface="Lato Regular"/>
            </a:endParaRPr>
          </a:p>
        </p:txBody>
      </p:sp>
      <p:sp>
        <p:nvSpPr>
          <p:cNvPr id="6" name="TextBox 5">
            <a:extLst>
              <a:ext uri="{FF2B5EF4-FFF2-40B4-BE49-F238E27FC236}">
                <a16:creationId xmlns:a16="http://schemas.microsoft.com/office/drawing/2014/main" id="{43FFF490-F00A-95EF-1EE0-6D3715B7C485}"/>
              </a:ext>
            </a:extLst>
          </p:cNvPr>
          <p:cNvSpPr txBox="1"/>
          <p:nvPr/>
        </p:nvSpPr>
        <p:spPr>
          <a:xfrm>
            <a:off x="753255" y="4604705"/>
            <a:ext cx="2829373" cy="1292662"/>
          </a:xfrm>
          <a:prstGeom prst="rect">
            <a:avLst/>
          </a:prstGeom>
          <a:noFill/>
        </p:spPr>
        <p:txBody>
          <a:bodyPr wrap="square" lIns="0" tIns="0" rIns="0" bIns="0">
            <a:spAutoFit/>
          </a:bodyPr>
          <a:lstStyle/>
          <a:p>
            <a:pPr marL="342900" indent="-342900">
              <a:spcAft>
                <a:spcPts val="1200"/>
              </a:spcAft>
              <a:buFont typeface="Wingdings" panose="05000000000000000000" pitchFamily="2" charset="2"/>
              <a:buChar char="ü"/>
            </a:pPr>
            <a:r>
              <a:rPr lang="en-IN" sz="1600" dirty="0">
                <a:solidFill>
                  <a:schemeClr val="bg1"/>
                </a:solidFill>
              </a:rPr>
              <a:t>Fortify your infrastructure</a:t>
            </a:r>
          </a:p>
          <a:p>
            <a:pPr marL="342900" indent="-342900">
              <a:spcAft>
                <a:spcPts val="1200"/>
              </a:spcAft>
              <a:buFont typeface="Wingdings" panose="05000000000000000000" pitchFamily="2" charset="2"/>
              <a:buChar char="ü"/>
            </a:pPr>
            <a:r>
              <a:rPr lang="en-IN" sz="1600" dirty="0">
                <a:solidFill>
                  <a:schemeClr val="bg1"/>
                </a:solidFill>
              </a:rPr>
              <a:t>Help protect data at Rest, in Transit, and in Use</a:t>
            </a:r>
          </a:p>
          <a:p>
            <a:pPr marL="342900" indent="-342900">
              <a:spcAft>
                <a:spcPts val="1200"/>
              </a:spcAft>
              <a:buFont typeface="Wingdings" panose="05000000000000000000" pitchFamily="2" charset="2"/>
              <a:buChar char="ü"/>
            </a:pPr>
            <a:r>
              <a:rPr lang="en-IN" sz="1600" dirty="0">
                <a:solidFill>
                  <a:schemeClr val="bg1"/>
                </a:solidFill>
              </a:rPr>
              <a:t>Encrypt everything</a:t>
            </a:r>
          </a:p>
        </p:txBody>
      </p:sp>
      <p:sp>
        <p:nvSpPr>
          <p:cNvPr id="72" name="gear" title="Icon of a gear surrounded by a circle with lines of varying length">
            <a:extLst>
              <a:ext uri="{FF2B5EF4-FFF2-40B4-BE49-F238E27FC236}">
                <a16:creationId xmlns:a16="http://schemas.microsoft.com/office/drawing/2014/main" id="{7EF72347-D814-02C5-17CF-DA93748B5AE5}"/>
              </a:ext>
            </a:extLst>
          </p:cNvPr>
          <p:cNvSpPr>
            <a:spLocks noChangeAspect="1" noEditPoints="1"/>
          </p:cNvSpPr>
          <p:nvPr/>
        </p:nvSpPr>
        <p:spPr bwMode="auto">
          <a:xfrm>
            <a:off x="868363" y="910023"/>
            <a:ext cx="611187" cy="608541"/>
          </a:xfrm>
          <a:custGeom>
            <a:avLst/>
            <a:gdLst>
              <a:gd name="T0" fmla="*/ 72 w 318"/>
              <a:gd name="T1" fmla="*/ 159 h 318"/>
              <a:gd name="T2" fmla="*/ 159 w 318"/>
              <a:gd name="T3" fmla="*/ 72 h 318"/>
              <a:gd name="T4" fmla="*/ 246 w 318"/>
              <a:gd name="T5" fmla="*/ 159 h 318"/>
              <a:gd name="T6" fmla="*/ 159 w 318"/>
              <a:gd name="T7" fmla="*/ 246 h 318"/>
              <a:gd name="T8" fmla="*/ 72 w 318"/>
              <a:gd name="T9" fmla="*/ 159 h 318"/>
              <a:gd name="T10" fmla="*/ 212 w 318"/>
              <a:gd name="T11" fmla="*/ 9 h 318"/>
              <a:gd name="T12" fmla="*/ 159 w 318"/>
              <a:gd name="T13" fmla="*/ 0 h 318"/>
              <a:gd name="T14" fmla="*/ 0 w 318"/>
              <a:gd name="T15" fmla="*/ 159 h 318"/>
              <a:gd name="T16" fmla="*/ 91 w 318"/>
              <a:gd name="T17" fmla="*/ 303 h 318"/>
              <a:gd name="T18" fmla="*/ 106 w 318"/>
              <a:gd name="T19" fmla="*/ 309 h 318"/>
              <a:gd name="T20" fmla="*/ 159 w 318"/>
              <a:gd name="T21" fmla="*/ 318 h 318"/>
              <a:gd name="T22" fmla="*/ 318 w 318"/>
              <a:gd name="T23" fmla="*/ 159 h 318"/>
              <a:gd name="T24" fmla="*/ 310 w 318"/>
              <a:gd name="T25" fmla="*/ 110 h 318"/>
              <a:gd name="T26" fmla="*/ 304 w 318"/>
              <a:gd name="T27" fmla="*/ 93 h 318"/>
              <a:gd name="T28" fmla="*/ 230 w 318"/>
              <a:gd name="T29" fmla="*/ 17 h 318"/>
              <a:gd name="T30" fmla="*/ 202 w 318"/>
              <a:gd name="T31" fmla="*/ 56 h 318"/>
              <a:gd name="T32" fmla="*/ 194 w 318"/>
              <a:gd name="T33" fmla="*/ 79 h 318"/>
              <a:gd name="T34" fmla="*/ 268 w 318"/>
              <a:gd name="T35" fmla="*/ 118 h 318"/>
              <a:gd name="T36" fmla="*/ 240 w 318"/>
              <a:gd name="T37" fmla="*/ 127 h 318"/>
              <a:gd name="T38" fmla="*/ 239 w 318"/>
              <a:gd name="T39" fmla="*/ 192 h 318"/>
              <a:gd name="T40" fmla="*/ 267 w 318"/>
              <a:gd name="T41" fmla="*/ 203 h 318"/>
              <a:gd name="T42" fmla="*/ 206 w 318"/>
              <a:gd name="T43" fmla="*/ 265 h 318"/>
              <a:gd name="T44" fmla="*/ 193 w 318"/>
              <a:gd name="T45" fmla="*/ 239 h 318"/>
              <a:gd name="T46" fmla="*/ 117 w 318"/>
              <a:gd name="T47" fmla="*/ 266 h 318"/>
              <a:gd name="T48" fmla="*/ 128 w 318"/>
              <a:gd name="T49" fmla="*/ 240 h 318"/>
              <a:gd name="T50" fmla="*/ 54 w 318"/>
              <a:gd name="T51" fmla="*/ 203 h 318"/>
              <a:gd name="T52" fmla="*/ 79 w 318"/>
              <a:gd name="T53" fmla="*/ 193 h 318"/>
              <a:gd name="T54" fmla="*/ 54 w 318"/>
              <a:gd name="T55" fmla="*/ 118 h 318"/>
              <a:gd name="T56" fmla="*/ 78 w 318"/>
              <a:gd name="T57" fmla="*/ 127 h 318"/>
              <a:gd name="T58" fmla="*/ 127 w 318"/>
              <a:gd name="T59" fmla="*/ 78 h 318"/>
              <a:gd name="T60" fmla="*/ 116 w 318"/>
              <a:gd name="T61" fmla="*/ 5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318">
                <a:moveTo>
                  <a:pt x="72" y="159"/>
                </a:moveTo>
                <a:cubicBezTo>
                  <a:pt x="72" y="111"/>
                  <a:pt x="111" y="72"/>
                  <a:pt x="159" y="72"/>
                </a:cubicBezTo>
                <a:cubicBezTo>
                  <a:pt x="207" y="72"/>
                  <a:pt x="246" y="111"/>
                  <a:pt x="246" y="159"/>
                </a:cubicBezTo>
                <a:cubicBezTo>
                  <a:pt x="246" y="207"/>
                  <a:pt x="207" y="246"/>
                  <a:pt x="159" y="246"/>
                </a:cubicBezTo>
                <a:cubicBezTo>
                  <a:pt x="111" y="246"/>
                  <a:pt x="72" y="207"/>
                  <a:pt x="72" y="159"/>
                </a:cubicBezTo>
                <a:close/>
                <a:moveTo>
                  <a:pt x="212" y="9"/>
                </a:moveTo>
                <a:cubicBezTo>
                  <a:pt x="195" y="3"/>
                  <a:pt x="177" y="0"/>
                  <a:pt x="159" y="0"/>
                </a:cubicBezTo>
                <a:cubicBezTo>
                  <a:pt x="71" y="0"/>
                  <a:pt x="0" y="71"/>
                  <a:pt x="0" y="159"/>
                </a:cubicBezTo>
                <a:cubicBezTo>
                  <a:pt x="0" y="223"/>
                  <a:pt x="37" y="277"/>
                  <a:pt x="91" y="303"/>
                </a:cubicBezTo>
                <a:moveTo>
                  <a:pt x="106" y="309"/>
                </a:moveTo>
                <a:cubicBezTo>
                  <a:pt x="122" y="315"/>
                  <a:pt x="140" y="318"/>
                  <a:pt x="159" y="318"/>
                </a:cubicBezTo>
                <a:cubicBezTo>
                  <a:pt x="247" y="318"/>
                  <a:pt x="318" y="247"/>
                  <a:pt x="318" y="159"/>
                </a:cubicBezTo>
                <a:cubicBezTo>
                  <a:pt x="318" y="142"/>
                  <a:pt x="315" y="126"/>
                  <a:pt x="310" y="110"/>
                </a:cubicBezTo>
                <a:moveTo>
                  <a:pt x="304" y="93"/>
                </a:moveTo>
                <a:cubicBezTo>
                  <a:pt x="289" y="60"/>
                  <a:pt x="262" y="33"/>
                  <a:pt x="230" y="17"/>
                </a:cubicBezTo>
                <a:moveTo>
                  <a:pt x="202" y="56"/>
                </a:moveTo>
                <a:cubicBezTo>
                  <a:pt x="194" y="79"/>
                  <a:pt x="194" y="79"/>
                  <a:pt x="194" y="79"/>
                </a:cubicBezTo>
                <a:moveTo>
                  <a:pt x="268" y="118"/>
                </a:moveTo>
                <a:cubicBezTo>
                  <a:pt x="240" y="127"/>
                  <a:pt x="240" y="127"/>
                  <a:pt x="240" y="127"/>
                </a:cubicBezTo>
                <a:moveTo>
                  <a:pt x="239" y="192"/>
                </a:moveTo>
                <a:cubicBezTo>
                  <a:pt x="267" y="203"/>
                  <a:pt x="267" y="203"/>
                  <a:pt x="267" y="203"/>
                </a:cubicBezTo>
                <a:moveTo>
                  <a:pt x="206" y="265"/>
                </a:moveTo>
                <a:cubicBezTo>
                  <a:pt x="193" y="239"/>
                  <a:pt x="193" y="239"/>
                  <a:pt x="193" y="239"/>
                </a:cubicBezTo>
                <a:moveTo>
                  <a:pt x="117" y="266"/>
                </a:moveTo>
                <a:cubicBezTo>
                  <a:pt x="128" y="240"/>
                  <a:pt x="128" y="240"/>
                  <a:pt x="128" y="240"/>
                </a:cubicBezTo>
                <a:moveTo>
                  <a:pt x="54" y="203"/>
                </a:moveTo>
                <a:cubicBezTo>
                  <a:pt x="79" y="193"/>
                  <a:pt x="79" y="193"/>
                  <a:pt x="79" y="193"/>
                </a:cubicBezTo>
                <a:moveTo>
                  <a:pt x="54" y="118"/>
                </a:moveTo>
                <a:cubicBezTo>
                  <a:pt x="78" y="127"/>
                  <a:pt x="78" y="127"/>
                  <a:pt x="78" y="127"/>
                </a:cubicBezTo>
                <a:moveTo>
                  <a:pt x="127" y="78"/>
                </a:moveTo>
                <a:cubicBezTo>
                  <a:pt x="116" y="56"/>
                  <a:pt x="116" y="56"/>
                  <a:pt x="116" y="56"/>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grpSp>
        <p:nvGrpSpPr>
          <p:cNvPr id="14" name="Group 13">
            <a:extLst>
              <a:ext uri="{FF2B5EF4-FFF2-40B4-BE49-F238E27FC236}">
                <a16:creationId xmlns:a16="http://schemas.microsoft.com/office/drawing/2014/main" id="{1F842315-FC70-7612-2E1B-B7126B29A87B}"/>
              </a:ext>
              <a:ext uri="{C183D7F6-B498-43B3-948B-1728B52AA6E4}">
                <adec:decorative xmlns:adec="http://schemas.microsoft.com/office/drawing/2017/decorative" val="1"/>
              </a:ext>
            </a:extLst>
          </p:cNvPr>
          <p:cNvGrpSpPr/>
          <p:nvPr/>
        </p:nvGrpSpPr>
        <p:grpSpPr>
          <a:xfrm>
            <a:off x="584201" y="6476720"/>
            <a:ext cx="1595438" cy="214349"/>
            <a:chOff x="584200" y="166636"/>
            <a:chExt cx="2177937" cy="292608"/>
          </a:xfrm>
        </p:grpSpPr>
        <p:pic>
          <p:nvPicPr>
            <p:cNvPr id="15" name="MS logo gray - EMF" descr="Microsoft logo, gray text version">
              <a:extLst>
                <a:ext uri="{FF2B5EF4-FFF2-40B4-BE49-F238E27FC236}">
                  <a16:creationId xmlns:a16="http://schemas.microsoft.com/office/drawing/2014/main" id="{23E534E5-B79A-F795-4E0B-B44BCC8E7D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black">
            <a:xfrm>
              <a:off x="584200" y="166636"/>
              <a:ext cx="1366440" cy="292608"/>
            </a:xfrm>
            <a:prstGeom prst="rect">
              <a:avLst/>
            </a:prstGeom>
          </p:spPr>
        </p:pic>
        <p:pic>
          <p:nvPicPr>
            <p:cNvPr id="16" name="Picture 15" descr="A blue and black logo&#10;&#10;Description automatically generated">
              <a:extLst>
                <a:ext uri="{FF2B5EF4-FFF2-40B4-BE49-F238E27FC236}">
                  <a16:creationId xmlns:a16="http://schemas.microsoft.com/office/drawing/2014/main" id="{D565B716-8AC0-6304-DCB9-B170F23296F6}"/>
                </a:ext>
              </a:extLst>
            </p:cNvPr>
            <p:cNvPicPr>
              <a:picLocks noChangeAspect="1"/>
            </p:cNvPicPr>
            <p:nvPr/>
          </p:nvPicPr>
          <p:blipFill>
            <a:blip r:embed="rId7"/>
            <a:stretch>
              <a:fillRect/>
            </a:stretch>
          </p:blipFill>
          <p:spPr>
            <a:xfrm>
              <a:off x="2240671" y="207170"/>
              <a:ext cx="521466" cy="211540"/>
            </a:xfrm>
            <a:prstGeom prst="rect">
              <a:avLst/>
            </a:prstGeom>
          </p:spPr>
        </p:pic>
        <p:cxnSp>
          <p:nvCxnSpPr>
            <p:cNvPr id="18" name="Straight Connector 17">
              <a:extLst>
                <a:ext uri="{FF2B5EF4-FFF2-40B4-BE49-F238E27FC236}">
                  <a16:creationId xmlns:a16="http://schemas.microsoft.com/office/drawing/2014/main" id="{72943A1F-A0A7-EDF8-FC49-87A9B0794440}"/>
                </a:ext>
              </a:extLst>
            </p:cNvPr>
            <p:cNvCxnSpPr>
              <a:cxnSpLocks/>
            </p:cNvCxnSpPr>
            <p:nvPr/>
          </p:nvCxnSpPr>
          <p:spPr>
            <a:xfrm>
              <a:off x="2095655" y="207170"/>
              <a:ext cx="0" cy="21154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16439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0C31EF-F88D-3C61-2EF3-912FAF5AB5B9}"/>
              </a:ext>
            </a:extLst>
          </p:cNvPr>
          <p:cNvSpPr>
            <a:spLocks noGrp="1"/>
          </p:cNvSpPr>
          <p:nvPr>
            <p:ph type="title"/>
          </p:nvPr>
        </p:nvSpPr>
        <p:spPr>
          <a:xfrm>
            <a:off x="588963" y="457200"/>
            <a:ext cx="11017250" cy="886397"/>
          </a:xfrm>
        </p:spPr>
        <p:txBody>
          <a:bodyPr/>
          <a:lstStyle/>
          <a:p>
            <a:r>
              <a:rPr lang="en-US" dirty="0"/>
              <a:t>Why Run Workloads on 5</a:t>
            </a:r>
            <a:r>
              <a:rPr lang="en-US" baseline="30000" dirty="0"/>
              <a:t>th</a:t>
            </a:r>
            <a:r>
              <a:rPr lang="en-US" dirty="0"/>
              <a:t> gen Intel® Xeon® Processors with Microsoft Azure Local?</a:t>
            </a:r>
            <a:endParaRPr lang="en-IN" dirty="0"/>
          </a:p>
        </p:txBody>
      </p:sp>
      <p:sp>
        <p:nvSpPr>
          <p:cNvPr id="14" name="Rectangle 13">
            <a:extLst>
              <a:ext uri="{FF2B5EF4-FFF2-40B4-BE49-F238E27FC236}">
                <a16:creationId xmlns:a16="http://schemas.microsoft.com/office/drawing/2014/main" id="{26D588AA-6279-A8C1-C4C8-3FE3159C4D5B}"/>
              </a:ext>
            </a:extLst>
          </p:cNvPr>
          <p:cNvSpPr>
            <a:spLocks/>
          </p:cNvSpPr>
          <p:nvPr/>
        </p:nvSpPr>
        <p:spPr bwMode="auto">
          <a:xfrm>
            <a:off x="0" y="5913120"/>
            <a:ext cx="12192000" cy="449579"/>
          </a:xfrm>
          <a:prstGeom prst="rect">
            <a:avLst/>
          </a:prstGeom>
          <a:gradFill flip="none" rotWithShape="1">
            <a:gsLst>
              <a:gs pos="100000">
                <a:schemeClr val="accent6"/>
              </a:gs>
              <a:gs pos="8000">
                <a:schemeClr val="accent1"/>
              </a:gs>
            </a:gsLst>
            <a:lin ang="189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chemeClr val="bg1"/>
                </a:solidFill>
                <a:latin typeface="+mj-lt"/>
                <a:sym typeface="Calibri"/>
              </a:rPr>
              <a:t>The flexibility of a standard 5</a:t>
            </a:r>
            <a:r>
              <a:rPr lang="en-US" sz="1400" baseline="30000" dirty="0">
                <a:solidFill>
                  <a:schemeClr val="bg1"/>
                </a:solidFill>
                <a:latin typeface="+mj-lt"/>
                <a:sym typeface="Calibri"/>
              </a:rPr>
              <a:t>th</a:t>
            </a:r>
            <a:r>
              <a:rPr lang="en-US" sz="1400" dirty="0">
                <a:solidFill>
                  <a:schemeClr val="bg1"/>
                </a:solidFill>
                <a:latin typeface="+mj-lt"/>
                <a:sym typeface="Calibri"/>
              </a:rPr>
              <a:t> gen Intel® Xeon® processor server, with the efficiency and performance of a built-in AI accelerator</a:t>
            </a:r>
          </a:p>
        </p:txBody>
      </p:sp>
      <p:sp>
        <p:nvSpPr>
          <p:cNvPr id="15" name="Rectangle: Rounded Corners 14">
            <a:extLst>
              <a:ext uri="{FF2B5EF4-FFF2-40B4-BE49-F238E27FC236}">
                <a16:creationId xmlns:a16="http://schemas.microsoft.com/office/drawing/2014/main" id="{ECFFA6FB-2B9D-EE67-71C6-F63160E9F188}"/>
              </a:ext>
              <a:ext uri="{C183D7F6-B498-43B3-948B-1728B52AA6E4}">
                <adec:decorative xmlns:adec="http://schemas.microsoft.com/office/drawing/2017/decorative" val="1"/>
              </a:ext>
            </a:extLst>
          </p:cNvPr>
          <p:cNvSpPr/>
          <p:nvPr/>
        </p:nvSpPr>
        <p:spPr bwMode="auto">
          <a:xfrm>
            <a:off x="0" y="1981200"/>
            <a:ext cx="12192000" cy="1042233"/>
          </a:xfrm>
          <a:prstGeom prst="roundRect">
            <a:avLst>
              <a:gd name="adj" fmla="val 0"/>
            </a:avLst>
          </a:prstGeom>
          <a:solidFill>
            <a:schemeClr val="bg1">
              <a:lumMod val="85000"/>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6" name="Rounded Rectangle">
            <a:extLst>
              <a:ext uri="{FF2B5EF4-FFF2-40B4-BE49-F238E27FC236}">
                <a16:creationId xmlns:a16="http://schemas.microsoft.com/office/drawing/2014/main" id="{654C4533-1D2E-4D8B-4D07-FC62D79F298B}"/>
              </a:ext>
              <a:ext uri="{C183D7F6-B498-43B3-948B-1728B52AA6E4}">
                <adec:decorative xmlns:adec="http://schemas.microsoft.com/office/drawing/2017/decorative" val="1"/>
              </a:ext>
            </a:extLst>
          </p:cNvPr>
          <p:cNvSpPr>
            <a:spLocks/>
          </p:cNvSpPr>
          <p:nvPr/>
        </p:nvSpPr>
        <p:spPr>
          <a:xfrm>
            <a:off x="571499" y="2466473"/>
            <a:ext cx="3448346" cy="3265553"/>
          </a:xfrm>
          <a:prstGeom prst="roundRect">
            <a:avLst>
              <a:gd name="adj" fmla="val 2936"/>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sz="2000" dirty="0">
              <a:latin typeface="Segoe UI"/>
              <a:cs typeface="Segoe UI" pitchFamily="34" charset="0"/>
              <a:sym typeface="Lato Regular"/>
            </a:endParaRPr>
          </a:p>
        </p:txBody>
      </p:sp>
      <p:sp>
        <p:nvSpPr>
          <p:cNvPr id="17" name="Rounded Rectangle">
            <a:extLst>
              <a:ext uri="{FF2B5EF4-FFF2-40B4-BE49-F238E27FC236}">
                <a16:creationId xmlns:a16="http://schemas.microsoft.com/office/drawing/2014/main" id="{1B3874C2-8A90-2267-DC07-6ACD0E5F8CB5}"/>
              </a:ext>
              <a:ext uri="{C183D7F6-B498-43B3-948B-1728B52AA6E4}">
                <adec:decorative xmlns:adec="http://schemas.microsoft.com/office/drawing/2017/decorative" val="1"/>
              </a:ext>
            </a:extLst>
          </p:cNvPr>
          <p:cNvSpPr>
            <a:spLocks/>
          </p:cNvSpPr>
          <p:nvPr/>
        </p:nvSpPr>
        <p:spPr>
          <a:xfrm>
            <a:off x="4371827" y="2466473"/>
            <a:ext cx="3448346" cy="3265553"/>
          </a:xfrm>
          <a:prstGeom prst="roundRect">
            <a:avLst>
              <a:gd name="adj" fmla="val 2936"/>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sz="2000" dirty="0">
              <a:latin typeface="Segoe UI"/>
              <a:cs typeface="Segoe UI" pitchFamily="34" charset="0"/>
              <a:sym typeface="Lato Regular"/>
            </a:endParaRPr>
          </a:p>
        </p:txBody>
      </p:sp>
      <p:sp>
        <p:nvSpPr>
          <p:cNvPr id="18" name="Rounded Rectangle">
            <a:extLst>
              <a:ext uri="{FF2B5EF4-FFF2-40B4-BE49-F238E27FC236}">
                <a16:creationId xmlns:a16="http://schemas.microsoft.com/office/drawing/2014/main" id="{72BB73F7-3F9F-1B15-0168-D31D1A52E53A}"/>
              </a:ext>
              <a:ext uri="{C183D7F6-B498-43B3-948B-1728B52AA6E4}">
                <adec:decorative xmlns:adec="http://schemas.microsoft.com/office/drawing/2017/decorative" val="1"/>
              </a:ext>
            </a:extLst>
          </p:cNvPr>
          <p:cNvSpPr>
            <a:spLocks/>
          </p:cNvSpPr>
          <p:nvPr/>
        </p:nvSpPr>
        <p:spPr>
          <a:xfrm>
            <a:off x="8172154" y="2466473"/>
            <a:ext cx="3448346" cy="3265553"/>
          </a:xfrm>
          <a:prstGeom prst="roundRect">
            <a:avLst>
              <a:gd name="adj" fmla="val 2936"/>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sz="2000" dirty="0">
              <a:latin typeface="Segoe UI"/>
              <a:cs typeface="Segoe UI" pitchFamily="34" charset="0"/>
              <a:sym typeface="Lato Regular"/>
            </a:endParaRPr>
          </a:p>
        </p:txBody>
      </p:sp>
      <p:sp>
        <p:nvSpPr>
          <p:cNvPr id="20" name="Google Shape;879;p118">
            <a:extLst>
              <a:ext uri="{FF2B5EF4-FFF2-40B4-BE49-F238E27FC236}">
                <a16:creationId xmlns:a16="http://schemas.microsoft.com/office/drawing/2014/main" id="{EEA67FC9-5F62-C177-6817-ECE6A5CA6AED}"/>
              </a:ext>
            </a:extLst>
          </p:cNvPr>
          <p:cNvSpPr txBox="1">
            <a:spLocks/>
          </p:cNvSpPr>
          <p:nvPr/>
        </p:nvSpPr>
        <p:spPr>
          <a:xfrm>
            <a:off x="705144" y="3189548"/>
            <a:ext cx="3181056" cy="2185214"/>
          </a:xfrm>
          <a:prstGeom prst="rect">
            <a:avLst/>
          </a:prstGeom>
          <a:noFill/>
          <a:ln>
            <a:noFill/>
          </a:ln>
        </p:spPr>
        <p:txBody>
          <a:bodyPr spcFirstLastPara="1" wrap="square" lIns="91440" tIns="45720" rIns="91440" bIns="45720" anchor="t" anchorCtr="0">
            <a:spAutoFit/>
          </a:bodyPr>
          <a:lstStyle/>
          <a:p>
            <a:pPr>
              <a:spcAft>
                <a:spcPts val="1200"/>
              </a:spcAft>
              <a:buSzPct val="100000"/>
            </a:pPr>
            <a:r>
              <a:rPr lang="en-US" sz="1400" dirty="0">
                <a:sym typeface="Calibri"/>
              </a:rPr>
              <a:t>A broad array of modern business applications are now being augmented with Al.</a:t>
            </a:r>
          </a:p>
          <a:p>
            <a:pPr>
              <a:buSzPct val="100000"/>
            </a:pPr>
            <a:r>
              <a:rPr lang="en-US" sz="1400" dirty="0">
                <a:sym typeface="Calibri"/>
              </a:rPr>
              <a:t>5</a:t>
            </a:r>
            <a:r>
              <a:rPr lang="en-US" sz="1400" baseline="30000" dirty="0">
                <a:sym typeface="Calibri"/>
              </a:rPr>
              <a:t>th</a:t>
            </a:r>
            <a:r>
              <a:rPr lang="en-US" sz="1400" dirty="0">
                <a:sym typeface="Calibri"/>
              </a:rPr>
              <a:t> Gen Intel® Xeon® processors feature Intel® Advanced Matrix Extensions (Intel® AMX), which gives your Al-enabled apps the ability to deliver flexible and efficient performance.</a:t>
            </a:r>
          </a:p>
        </p:txBody>
      </p:sp>
      <p:grpSp>
        <p:nvGrpSpPr>
          <p:cNvPr id="34" name="Group 33">
            <a:extLst>
              <a:ext uri="{FF2B5EF4-FFF2-40B4-BE49-F238E27FC236}">
                <a16:creationId xmlns:a16="http://schemas.microsoft.com/office/drawing/2014/main" id="{746052E4-8D29-E886-9B10-2B0249CA6D6E}"/>
              </a:ext>
              <a:ext uri="{C183D7F6-B498-43B3-948B-1728B52AA6E4}">
                <adec:decorative xmlns:adec="http://schemas.microsoft.com/office/drawing/2017/decorative" val="1"/>
              </a:ext>
            </a:extLst>
          </p:cNvPr>
          <p:cNvGrpSpPr>
            <a:grpSpLocks/>
          </p:cNvGrpSpPr>
          <p:nvPr/>
        </p:nvGrpSpPr>
        <p:grpSpPr>
          <a:xfrm>
            <a:off x="1942627" y="1628155"/>
            <a:ext cx="706090" cy="706090"/>
            <a:chOff x="400150" y="6471326"/>
            <a:chExt cx="400810" cy="400810"/>
          </a:xfrm>
        </p:grpSpPr>
        <p:sp>
          <p:nvSpPr>
            <p:cNvPr id="35" name="Oval 34">
              <a:extLst>
                <a:ext uri="{FF2B5EF4-FFF2-40B4-BE49-F238E27FC236}">
                  <a16:creationId xmlns:a16="http://schemas.microsoft.com/office/drawing/2014/main" id="{95FECC95-8401-3E72-596D-09A315B1C259}"/>
                </a:ext>
              </a:extLst>
            </p:cNvPr>
            <p:cNvSpPr>
              <a:spLocks/>
            </p:cNvSpPr>
            <p:nvPr/>
          </p:nvSpPr>
          <p:spPr>
            <a:xfrm>
              <a:off x="400150" y="6471326"/>
              <a:ext cx="400810" cy="400810"/>
            </a:xfrm>
            <a:prstGeom prst="ellipse">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dirty="0">
                <a:solidFill>
                  <a:schemeClr val="tx2"/>
                </a:solidFill>
                <a:latin typeface="+mj-lt"/>
                <a:cs typeface="Segoe UI" pitchFamily="34" charset="0"/>
                <a:sym typeface="Lato Regular"/>
              </a:endParaRPr>
            </a:p>
          </p:txBody>
        </p:sp>
        <p:sp>
          <p:nvSpPr>
            <p:cNvPr id="36" name="Oval 35">
              <a:extLst>
                <a:ext uri="{FF2B5EF4-FFF2-40B4-BE49-F238E27FC236}">
                  <a16:creationId xmlns:a16="http://schemas.microsoft.com/office/drawing/2014/main" id="{4E565906-B5D5-E67B-D2F8-F6A729C34ED0}"/>
                </a:ext>
              </a:extLst>
            </p:cNvPr>
            <p:cNvSpPr>
              <a:spLocks/>
            </p:cNvSpPr>
            <p:nvPr/>
          </p:nvSpPr>
          <p:spPr>
            <a:xfrm>
              <a:off x="427204" y="6498380"/>
              <a:ext cx="346702" cy="346702"/>
            </a:xfrm>
            <a:prstGeom prst="ellipse">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dirty="0">
                <a:solidFill>
                  <a:schemeClr val="tx2"/>
                </a:solidFill>
                <a:latin typeface="+mj-lt"/>
                <a:cs typeface="Segoe UI" pitchFamily="34" charset="0"/>
                <a:sym typeface="Lato Regular"/>
              </a:endParaRPr>
            </a:p>
          </p:txBody>
        </p:sp>
      </p:grpSp>
      <p:grpSp>
        <p:nvGrpSpPr>
          <p:cNvPr id="40" name="Group 39">
            <a:extLst>
              <a:ext uri="{FF2B5EF4-FFF2-40B4-BE49-F238E27FC236}">
                <a16:creationId xmlns:a16="http://schemas.microsoft.com/office/drawing/2014/main" id="{C675DECB-FE46-1134-BDBB-4430A883AF6F}"/>
              </a:ext>
              <a:ext uri="{C183D7F6-B498-43B3-948B-1728B52AA6E4}">
                <adec:decorative xmlns:adec="http://schemas.microsoft.com/office/drawing/2017/decorative" val="1"/>
              </a:ext>
            </a:extLst>
          </p:cNvPr>
          <p:cNvGrpSpPr>
            <a:grpSpLocks/>
          </p:cNvGrpSpPr>
          <p:nvPr/>
        </p:nvGrpSpPr>
        <p:grpSpPr>
          <a:xfrm>
            <a:off x="5742954" y="1628155"/>
            <a:ext cx="706090" cy="706090"/>
            <a:chOff x="400150" y="6471326"/>
            <a:chExt cx="400810" cy="400810"/>
          </a:xfrm>
        </p:grpSpPr>
        <p:sp>
          <p:nvSpPr>
            <p:cNvPr id="41" name="Oval 40">
              <a:extLst>
                <a:ext uri="{FF2B5EF4-FFF2-40B4-BE49-F238E27FC236}">
                  <a16:creationId xmlns:a16="http://schemas.microsoft.com/office/drawing/2014/main" id="{E4FB84DE-5038-B730-5625-5D50A4E5CBC8}"/>
                </a:ext>
              </a:extLst>
            </p:cNvPr>
            <p:cNvSpPr>
              <a:spLocks/>
            </p:cNvSpPr>
            <p:nvPr/>
          </p:nvSpPr>
          <p:spPr>
            <a:xfrm>
              <a:off x="400150" y="6471326"/>
              <a:ext cx="400810" cy="400810"/>
            </a:xfrm>
            <a:prstGeom prst="ellipse">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dirty="0">
                <a:solidFill>
                  <a:schemeClr val="tx2"/>
                </a:solidFill>
                <a:latin typeface="+mj-lt"/>
                <a:cs typeface="Segoe UI" pitchFamily="34" charset="0"/>
                <a:sym typeface="Lato Regular"/>
              </a:endParaRPr>
            </a:p>
          </p:txBody>
        </p:sp>
        <p:sp>
          <p:nvSpPr>
            <p:cNvPr id="42" name="Oval 41">
              <a:extLst>
                <a:ext uri="{FF2B5EF4-FFF2-40B4-BE49-F238E27FC236}">
                  <a16:creationId xmlns:a16="http://schemas.microsoft.com/office/drawing/2014/main" id="{C715DA65-D378-0F5B-DDF5-30450CAD370A}"/>
                </a:ext>
              </a:extLst>
            </p:cNvPr>
            <p:cNvSpPr>
              <a:spLocks/>
            </p:cNvSpPr>
            <p:nvPr/>
          </p:nvSpPr>
          <p:spPr>
            <a:xfrm>
              <a:off x="427204" y="6498380"/>
              <a:ext cx="346702" cy="346702"/>
            </a:xfrm>
            <a:prstGeom prst="ellipse">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dirty="0">
                <a:solidFill>
                  <a:schemeClr val="tx2"/>
                </a:solidFill>
                <a:latin typeface="+mj-lt"/>
                <a:cs typeface="Segoe UI" pitchFamily="34" charset="0"/>
                <a:sym typeface="Lato Regular"/>
              </a:endParaRPr>
            </a:p>
          </p:txBody>
        </p:sp>
      </p:grpSp>
      <p:grpSp>
        <p:nvGrpSpPr>
          <p:cNvPr id="37" name="Group 36">
            <a:extLst>
              <a:ext uri="{FF2B5EF4-FFF2-40B4-BE49-F238E27FC236}">
                <a16:creationId xmlns:a16="http://schemas.microsoft.com/office/drawing/2014/main" id="{CDE6DCF6-601E-FC7D-760F-121992F4B394}"/>
              </a:ext>
              <a:ext uri="{C183D7F6-B498-43B3-948B-1728B52AA6E4}">
                <adec:decorative xmlns:adec="http://schemas.microsoft.com/office/drawing/2017/decorative" val="1"/>
              </a:ext>
            </a:extLst>
          </p:cNvPr>
          <p:cNvGrpSpPr>
            <a:grpSpLocks/>
          </p:cNvGrpSpPr>
          <p:nvPr/>
        </p:nvGrpSpPr>
        <p:grpSpPr>
          <a:xfrm>
            <a:off x="9543282" y="1628155"/>
            <a:ext cx="706090" cy="706090"/>
            <a:chOff x="400150" y="6471326"/>
            <a:chExt cx="400810" cy="400810"/>
          </a:xfrm>
        </p:grpSpPr>
        <p:sp>
          <p:nvSpPr>
            <p:cNvPr id="38" name="Oval 37">
              <a:extLst>
                <a:ext uri="{FF2B5EF4-FFF2-40B4-BE49-F238E27FC236}">
                  <a16:creationId xmlns:a16="http://schemas.microsoft.com/office/drawing/2014/main" id="{BA2EFC02-8262-F915-8AE9-A529B49AD0EF}"/>
                </a:ext>
              </a:extLst>
            </p:cNvPr>
            <p:cNvSpPr>
              <a:spLocks/>
            </p:cNvSpPr>
            <p:nvPr/>
          </p:nvSpPr>
          <p:spPr>
            <a:xfrm>
              <a:off x="400150" y="6471326"/>
              <a:ext cx="400810" cy="400810"/>
            </a:xfrm>
            <a:prstGeom prst="ellipse">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dirty="0">
                <a:solidFill>
                  <a:schemeClr val="tx2"/>
                </a:solidFill>
                <a:latin typeface="+mj-lt"/>
                <a:cs typeface="Segoe UI" pitchFamily="34" charset="0"/>
                <a:sym typeface="Lato Regular"/>
              </a:endParaRPr>
            </a:p>
          </p:txBody>
        </p:sp>
        <p:sp>
          <p:nvSpPr>
            <p:cNvPr id="39" name="Oval 38">
              <a:extLst>
                <a:ext uri="{FF2B5EF4-FFF2-40B4-BE49-F238E27FC236}">
                  <a16:creationId xmlns:a16="http://schemas.microsoft.com/office/drawing/2014/main" id="{5561E052-2997-DCBE-FB56-D0410AD85378}"/>
                </a:ext>
              </a:extLst>
            </p:cNvPr>
            <p:cNvSpPr>
              <a:spLocks/>
            </p:cNvSpPr>
            <p:nvPr/>
          </p:nvSpPr>
          <p:spPr>
            <a:xfrm>
              <a:off x="427204" y="6498380"/>
              <a:ext cx="346702" cy="346702"/>
            </a:xfrm>
            <a:prstGeom prst="ellipse">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dirty="0">
                <a:solidFill>
                  <a:schemeClr val="tx2"/>
                </a:solidFill>
                <a:latin typeface="+mj-lt"/>
                <a:cs typeface="Segoe UI" pitchFamily="34" charset="0"/>
                <a:sym typeface="Lato Regular"/>
              </a:endParaRPr>
            </a:p>
          </p:txBody>
        </p:sp>
      </p:grpSp>
      <p:sp>
        <p:nvSpPr>
          <p:cNvPr id="29" name="Rectangle 28">
            <a:extLst>
              <a:ext uri="{FF2B5EF4-FFF2-40B4-BE49-F238E27FC236}">
                <a16:creationId xmlns:a16="http://schemas.microsoft.com/office/drawing/2014/main" id="{5A830901-8395-A622-0EE1-536B73479601}"/>
              </a:ext>
            </a:extLst>
          </p:cNvPr>
          <p:cNvSpPr>
            <a:spLocks/>
          </p:cNvSpPr>
          <p:nvPr/>
        </p:nvSpPr>
        <p:spPr bwMode="auto">
          <a:xfrm>
            <a:off x="571499" y="2635509"/>
            <a:ext cx="3448346" cy="449579"/>
          </a:xfrm>
          <a:prstGeom prst="rect">
            <a:avLst/>
          </a:prstGeom>
          <a:gradFill flip="none" rotWithShape="1">
            <a:gsLst>
              <a:gs pos="100000">
                <a:schemeClr val="accent6"/>
              </a:gs>
              <a:gs pos="8000">
                <a:schemeClr val="accent1"/>
              </a:gs>
            </a:gsLst>
            <a:lin ang="189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r>
              <a:rPr lang="en-US" sz="1600" dirty="0">
                <a:latin typeface="+mj-lt"/>
              </a:rPr>
              <a:t>Any Al Code, Every Workload</a:t>
            </a:r>
          </a:p>
        </p:txBody>
      </p:sp>
      <p:sp>
        <p:nvSpPr>
          <p:cNvPr id="30" name="Rectangle 29">
            <a:extLst>
              <a:ext uri="{FF2B5EF4-FFF2-40B4-BE49-F238E27FC236}">
                <a16:creationId xmlns:a16="http://schemas.microsoft.com/office/drawing/2014/main" id="{FD8459D3-706A-2186-BDB7-93E51814B596}"/>
              </a:ext>
            </a:extLst>
          </p:cNvPr>
          <p:cNvSpPr>
            <a:spLocks/>
          </p:cNvSpPr>
          <p:nvPr/>
        </p:nvSpPr>
        <p:spPr bwMode="auto">
          <a:xfrm>
            <a:off x="4371827" y="2635509"/>
            <a:ext cx="3448346" cy="449579"/>
          </a:xfrm>
          <a:prstGeom prst="rect">
            <a:avLst/>
          </a:prstGeom>
          <a:gradFill flip="none" rotWithShape="1">
            <a:gsLst>
              <a:gs pos="100000">
                <a:schemeClr val="accent6"/>
              </a:gs>
              <a:gs pos="8000">
                <a:schemeClr val="accent1"/>
              </a:gs>
            </a:gsLst>
            <a:lin ang="189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r>
              <a:rPr lang="en-IN" sz="1600" dirty="0">
                <a:latin typeface="+mj-lt"/>
              </a:rPr>
              <a:t>Build &amp; Deploy Everywhere</a:t>
            </a:r>
          </a:p>
        </p:txBody>
      </p:sp>
      <p:sp>
        <p:nvSpPr>
          <p:cNvPr id="31" name="Rectangle 30">
            <a:extLst>
              <a:ext uri="{FF2B5EF4-FFF2-40B4-BE49-F238E27FC236}">
                <a16:creationId xmlns:a16="http://schemas.microsoft.com/office/drawing/2014/main" id="{7C31F135-C01B-F982-7EAF-1DBF6751778E}"/>
              </a:ext>
            </a:extLst>
          </p:cNvPr>
          <p:cNvSpPr>
            <a:spLocks/>
          </p:cNvSpPr>
          <p:nvPr/>
        </p:nvSpPr>
        <p:spPr bwMode="auto">
          <a:xfrm>
            <a:off x="8172154" y="2635509"/>
            <a:ext cx="3448346" cy="449579"/>
          </a:xfrm>
          <a:prstGeom prst="rect">
            <a:avLst/>
          </a:prstGeom>
          <a:gradFill flip="none" rotWithShape="1">
            <a:gsLst>
              <a:gs pos="100000">
                <a:schemeClr val="accent6"/>
              </a:gs>
              <a:gs pos="8000">
                <a:schemeClr val="accent1"/>
              </a:gs>
            </a:gsLst>
            <a:lin ang="189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r>
              <a:rPr lang="en-IN" sz="1600" dirty="0">
                <a:latin typeface="+mj-lt"/>
              </a:rPr>
              <a:t>Implement Pre-Built Solutions</a:t>
            </a:r>
          </a:p>
        </p:txBody>
      </p:sp>
      <p:sp>
        <p:nvSpPr>
          <p:cNvPr id="32" name="Google Shape;879;p118">
            <a:extLst>
              <a:ext uri="{FF2B5EF4-FFF2-40B4-BE49-F238E27FC236}">
                <a16:creationId xmlns:a16="http://schemas.microsoft.com/office/drawing/2014/main" id="{4D27823C-63D8-0AB5-50F7-43A9CDD6AD40}"/>
              </a:ext>
            </a:extLst>
          </p:cNvPr>
          <p:cNvSpPr txBox="1">
            <a:spLocks/>
          </p:cNvSpPr>
          <p:nvPr/>
        </p:nvSpPr>
        <p:spPr>
          <a:xfrm>
            <a:off x="4505471" y="3189548"/>
            <a:ext cx="3181056" cy="2185214"/>
          </a:xfrm>
          <a:prstGeom prst="rect">
            <a:avLst/>
          </a:prstGeom>
          <a:noFill/>
          <a:ln>
            <a:noFill/>
          </a:ln>
        </p:spPr>
        <p:txBody>
          <a:bodyPr spcFirstLastPara="1" wrap="square" lIns="91440" tIns="45720" rIns="91440" bIns="45720" anchor="t" anchorCtr="0">
            <a:spAutoFit/>
          </a:bodyPr>
          <a:lstStyle/>
          <a:p>
            <a:pPr>
              <a:spcAft>
                <a:spcPts val="1200"/>
              </a:spcAft>
              <a:buSzPct val="100000"/>
            </a:pPr>
            <a:r>
              <a:rPr lang="en-US" sz="1400" dirty="0">
                <a:sym typeface="Calibri"/>
              </a:rPr>
              <a:t>Design and deploy Al projects quickly and efficiently with optimized training and inferencing.</a:t>
            </a:r>
          </a:p>
          <a:p>
            <a:pPr>
              <a:buSzPct val="100000"/>
            </a:pPr>
            <a:r>
              <a:rPr lang="en-US" sz="1400" dirty="0">
                <a:sym typeface="Calibri"/>
              </a:rPr>
              <a:t>Intel AMX brings extensive hardware and software optimizations to enable fast and efficient Al for a range of use cases, including video analytics, industrial machine vision, and natural language processing.</a:t>
            </a:r>
          </a:p>
        </p:txBody>
      </p:sp>
      <p:sp>
        <p:nvSpPr>
          <p:cNvPr id="33" name="Google Shape;879;p118">
            <a:extLst>
              <a:ext uri="{FF2B5EF4-FFF2-40B4-BE49-F238E27FC236}">
                <a16:creationId xmlns:a16="http://schemas.microsoft.com/office/drawing/2014/main" id="{8EEF64CE-6986-B97E-810C-FD5017865496}"/>
              </a:ext>
            </a:extLst>
          </p:cNvPr>
          <p:cNvSpPr txBox="1">
            <a:spLocks/>
          </p:cNvSpPr>
          <p:nvPr/>
        </p:nvSpPr>
        <p:spPr>
          <a:xfrm>
            <a:off x="8305799" y="3189548"/>
            <a:ext cx="3181056" cy="2400657"/>
          </a:xfrm>
          <a:prstGeom prst="rect">
            <a:avLst/>
          </a:prstGeom>
          <a:noFill/>
          <a:ln>
            <a:noFill/>
          </a:ln>
        </p:spPr>
        <p:txBody>
          <a:bodyPr spcFirstLastPara="1" wrap="square" lIns="91440" tIns="45720" rIns="91440" bIns="45720" anchor="t" anchorCtr="0">
            <a:spAutoFit/>
          </a:bodyPr>
          <a:lstStyle/>
          <a:p>
            <a:pPr>
              <a:spcAft>
                <a:spcPts val="1200"/>
              </a:spcAft>
              <a:buSzPct val="100000"/>
            </a:pPr>
            <a:r>
              <a:rPr lang="en-US" sz="1400" dirty="0">
                <a:sym typeface="Calibri"/>
              </a:rPr>
              <a:t>With the built-in Al accelerator, the result is an optimized pipeline on a single hardware and software platform that scales from data center to cloud to edge.</a:t>
            </a:r>
          </a:p>
          <a:p>
            <a:pPr>
              <a:buSzPct val="100000"/>
            </a:pPr>
            <a:r>
              <a:rPr lang="en-US" sz="1400" dirty="0">
                <a:sym typeface="Calibri"/>
              </a:rPr>
              <a:t>Customers can scale Al everywhere by leveraging the broad, open, optimized libraries, frameworks and pre-trained models available to speed deployment.</a:t>
            </a:r>
          </a:p>
        </p:txBody>
      </p:sp>
      <p:sp>
        <p:nvSpPr>
          <p:cNvPr id="43" name="Data &amp; AI" title="Icon of several circles connected to eachother by lines">
            <a:extLst>
              <a:ext uri="{FF2B5EF4-FFF2-40B4-BE49-F238E27FC236}">
                <a16:creationId xmlns:a16="http://schemas.microsoft.com/office/drawing/2014/main" id="{1D93E764-FF8E-AECD-F5F1-450CD8FBFBA5}"/>
              </a:ext>
            </a:extLst>
          </p:cNvPr>
          <p:cNvSpPr>
            <a:spLocks noChangeAspect="1" noEditPoints="1"/>
          </p:cNvSpPr>
          <p:nvPr/>
        </p:nvSpPr>
        <p:spPr bwMode="auto">
          <a:xfrm>
            <a:off x="2063386" y="1795463"/>
            <a:ext cx="464572" cy="371474"/>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44" name="Business applications" title="Icon of a chart showing three peaks that get higher in succession, a dotted arrow line points forward and up">
            <a:extLst>
              <a:ext uri="{FF2B5EF4-FFF2-40B4-BE49-F238E27FC236}">
                <a16:creationId xmlns:a16="http://schemas.microsoft.com/office/drawing/2014/main" id="{C017B5BF-D257-6BFC-E7F4-87FCFBB9D0DA}"/>
              </a:ext>
            </a:extLst>
          </p:cNvPr>
          <p:cNvSpPr>
            <a:spLocks noChangeAspect="1" noEditPoints="1"/>
          </p:cNvSpPr>
          <p:nvPr/>
        </p:nvSpPr>
        <p:spPr bwMode="auto">
          <a:xfrm>
            <a:off x="5904765" y="1824038"/>
            <a:ext cx="382470" cy="314324"/>
          </a:xfrm>
          <a:custGeom>
            <a:avLst/>
            <a:gdLst>
              <a:gd name="T0" fmla="*/ 196 w 449"/>
              <a:gd name="T1" fmla="*/ 369 h 369"/>
              <a:gd name="T2" fmla="*/ 0 w 449"/>
              <a:gd name="T3" fmla="*/ 369 h 369"/>
              <a:gd name="T4" fmla="*/ 99 w 449"/>
              <a:gd name="T5" fmla="*/ 240 h 369"/>
              <a:gd name="T6" fmla="*/ 196 w 449"/>
              <a:gd name="T7" fmla="*/ 369 h 369"/>
              <a:gd name="T8" fmla="*/ 442 w 449"/>
              <a:gd name="T9" fmla="*/ 67 h 369"/>
              <a:gd name="T10" fmla="*/ 229 w 449"/>
              <a:gd name="T11" fmla="*/ 369 h 369"/>
              <a:gd name="T12" fmla="*/ 449 w 449"/>
              <a:gd name="T13" fmla="*/ 369 h 369"/>
              <a:gd name="T14" fmla="*/ 442 w 449"/>
              <a:gd name="T15" fmla="*/ 67 h 369"/>
              <a:gd name="T16" fmla="*/ 240 w 449"/>
              <a:gd name="T17" fmla="*/ 168 h 369"/>
              <a:gd name="T18" fmla="*/ 101 w 449"/>
              <a:gd name="T19" fmla="*/ 369 h 369"/>
              <a:gd name="T20" fmla="*/ 379 w 449"/>
              <a:gd name="T21" fmla="*/ 369 h 369"/>
              <a:gd name="T22" fmla="*/ 240 w 449"/>
              <a:gd name="T23" fmla="*/ 168 h 369"/>
              <a:gd name="T24" fmla="*/ 398 w 449"/>
              <a:gd name="T25" fmla="*/ 48 h 369"/>
              <a:gd name="T26" fmla="*/ 398 w 449"/>
              <a:gd name="T27" fmla="*/ 48 h 369"/>
              <a:gd name="T28" fmla="*/ 371 w 449"/>
              <a:gd name="T29" fmla="*/ 77 h 369"/>
              <a:gd name="T30" fmla="*/ 382 w 449"/>
              <a:gd name="T31" fmla="*/ 65 h 369"/>
              <a:gd name="T32" fmla="*/ 349 w 449"/>
              <a:gd name="T33" fmla="*/ 102 h 369"/>
              <a:gd name="T34" fmla="*/ 360 w 449"/>
              <a:gd name="T35" fmla="*/ 90 h 369"/>
              <a:gd name="T36" fmla="*/ 328 w 449"/>
              <a:gd name="T37" fmla="*/ 126 h 369"/>
              <a:gd name="T38" fmla="*/ 338 w 449"/>
              <a:gd name="T39" fmla="*/ 114 h 369"/>
              <a:gd name="T40" fmla="*/ 305 w 449"/>
              <a:gd name="T41" fmla="*/ 150 h 369"/>
              <a:gd name="T42" fmla="*/ 316 w 449"/>
              <a:gd name="T43" fmla="*/ 138 h 369"/>
              <a:gd name="T44" fmla="*/ 283 w 449"/>
              <a:gd name="T45" fmla="*/ 175 h 369"/>
              <a:gd name="T46" fmla="*/ 294 w 449"/>
              <a:gd name="T47" fmla="*/ 163 h 369"/>
              <a:gd name="T48" fmla="*/ 261 w 449"/>
              <a:gd name="T49" fmla="*/ 199 h 369"/>
              <a:gd name="T50" fmla="*/ 273 w 449"/>
              <a:gd name="T51" fmla="*/ 187 h 369"/>
              <a:gd name="T52" fmla="*/ 239 w 449"/>
              <a:gd name="T53" fmla="*/ 223 h 369"/>
              <a:gd name="T54" fmla="*/ 250 w 449"/>
              <a:gd name="T55" fmla="*/ 211 h 369"/>
              <a:gd name="T56" fmla="*/ 217 w 449"/>
              <a:gd name="T57" fmla="*/ 248 h 369"/>
              <a:gd name="T58" fmla="*/ 229 w 449"/>
              <a:gd name="T59" fmla="*/ 236 h 369"/>
              <a:gd name="T60" fmla="*/ 195 w 449"/>
              <a:gd name="T61" fmla="*/ 273 h 369"/>
              <a:gd name="T62" fmla="*/ 206 w 449"/>
              <a:gd name="T63" fmla="*/ 260 h 369"/>
              <a:gd name="T64" fmla="*/ 174 w 449"/>
              <a:gd name="T65" fmla="*/ 296 h 369"/>
              <a:gd name="T66" fmla="*/ 185 w 449"/>
              <a:gd name="T67" fmla="*/ 284 h 369"/>
              <a:gd name="T68" fmla="*/ 151 w 449"/>
              <a:gd name="T69" fmla="*/ 321 h 369"/>
              <a:gd name="T70" fmla="*/ 162 w 449"/>
              <a:gd name="T71" fmla="*/ 309 h 369"/>
              <a:gd name="T72" fmla="*/ 130 w 449"/>
              <a:gd name="T73" fmla="*/ 346 h 369"/>
              <a:gd name="T74" fmla="*/ 141 w 449"/>
              <a:gd name="T75" fmla="*/ 333 h 369"/>
              <a:gd name="T76" fmla="*/ 107 w 449"/>
              <a:gd name="T77" fmla="*/ 369 h 369"/>
              <a:gd name="T78" fmla="*/ 119 w 449"/>
              <a:gd name="T79" fmla="*/ 358 h 369"/>
              <a:gd name="T80" fmla="*/ 438 w 449"/>
              <a:gd name="T81" fmla="*/ 28 h 369"/>
              <a:gd name="T82" fmla="*/ 438 w 449"/>
              <a:gd name="T83" fmla="*/ 28 h 369"/>
              <a:gd name="T84" fmla="*/ 444 w 449"/>
              <a:gd name="T85" fmla="*/ 25 h 369"/>
              <a:gd name="T86" fmla="*/ 444 w 449"/>
              <a:gd name="T87" fmla="*/ 0 h 369"/>
              <a:gd name="T88" fmla="*/ 419 w 449"/>
              <a:gd name="T89" fmla="*/ 0 h 369"/>
              <a:gd name="T90" fmla="*/ 444 w 449"/>
              <a:gd name="T91" fmla="*/ 0 h 369"/>
              <a:gd name="T92" fmla="*/ 395 w 449"/>
              <a:gd name="T93" fmla="*/ 5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9" h="369">
                <a:moveTo>
                  <a:pt x="196" y="369"/>
                </a:moveTo>
                <a:lnTo>
                  <a:pt x="0" y="369"/>
                </a:lnTo>
                <a:lnTo>
                  <a:pt x="99" y="240"/>
                </a:lnTo>
                <a:lnTo>
                  <a:pt x="196" y="369"/>
                </a:lnTo>
                <a:moveTo>
                  <a:pt x="442" y="67"/>
                </a:moveTo>
                <a:lnTo>
                  <a:pt x="229" y="369"/>
                </a:lnTo>
                <a:lnTo>
                  <a:pt x="449" y="369"/>
                </a:lnTo>
                <a:lnTo>
                  <a:pt x="442" y="67"/>
                </a:lnTo>
                <a:moveTo>
                  <a:pt x="240" y="168"/>
                </a:moveTo>
                <a:lnTo>
                  <a:pt x="101" y="369"/>
                </a:lnTo>
                <a:lnTo>
                  <a:pt x="379" y="369"/>
                </a:lnTo>
                <a:lnTo>
                  <a:pt x="240" y="168"/>
                </a:lnTo>
                <a:moveTo>
                  <a:pt x="398" y="48"/>
                </a:moveTo>
                <a:lnTo>
                  <a:pt x="398" y="48"/>
                </a:lnTo>
                <a:moveTo>
                  <a:pt x="371" y="77"/>
                </a:moveTo>
                <a:lnTo>
                  <a:pt x="382" y="65"/>
                </a:lnTo>
                <a:moveTo>
                  <a:pt x="349" y="102"/>
                </a:moveTo>
                <a:lnTo>
                  <a:pt x="360" y="90"/>
                </a:lnTo>
                <a:moveTo>
                  <a:pt x="328" y="126"/>
                </a:moveTo>
                <a:lnTo>
                  <a:pt x="338" y="114"/>
                </a:lnTo>
                <a:moveTo>
                  <a:pt x="305" y="150"/>
                </a:moveTo>
                <a:lnTo>
                  <a:pt x="316" y="138"/>
                </a:lnTo>
                <a:moveTo>
                  <a:pt x="283" y="175"/>
                </a:moveTo>
                <a:lnTo>
                  <a:pt x="294" y="163"/>
                </a:lnTo>
                <a:moveTo>
                  <a:pt x="261" y="199"/>
                </a:moveTo>
                <a:lnTo>
                  <a:pt x="273" y="187"/>
                </a:lnTo>
                <a:moveTo>
                  <a:pt x="239" y="223"/>
                </a:moveTo>
                <a:lnTo>
                  <a:pt x="250" y="211"/>
                </a:lnTo>
                <a:moveTo>
                  <a:pt x="217" y="248"/>
                </a:moveTo>
                <a:lnTo>
                  <a:pt x="229" y="236"/>
                </a:lnTo>
                <a:moveTo>
                  <a:pt x="195" y="273"/>
                </a:moveTo>
                <a:lnTo>
                  <a:pt x="206" y="260"/>
                </a:lnTo>
                <a:moveTo>
                  <a:pt x="174" y="296"/>
                </a:moveTo>
                <a:lnTo>
                  <a:pt x="185" y="284"/>
                </a:lnTo>
                <a:moveTo>
                  <a:pt x="151" y="321"/>
                </a:moveTo>
                <a:lnTo>
                  <a:pt x="162" y="309"/>
                </a:lnTo>
                <a:moveTo>
                  <a:pt x="130" y="346"/>
                </a:moveTo>
                <a:lnTo>
                  <a:pt x="141" y="333"/>
                </a:lnTo>
                <a:moveTo>
                  <a:pt x="107" y="369"/>
                </a:moveTo>
                <a:lnTo>
                  <a:pt x="119" y="358"/>
                </a:lnTo>
                <a:moveTo>
                  <a:pt x="438" y="28"/>
                </a:moveTo>
                <a:lnTo>
                  <a:pt x="438" y="28"/>
                </a:lnTo>
                <a:moveTo>
                  <a:pt x="444" y="25"/>
                </a:moveTo>
                <a:lnTo>
                  <a:pt x="444" y="0"/>
                </a:lnTo>
                <a:lnTo>
                  <a:pt x="419" y="0"/>
                </a:lnTo>
                <a:moveTo>
                  <a:pt x="444" y="0"/>
                </a:moveTo>
                <a:lnTo>
                  <a:pt x="395" y="50"/>
                </a:ln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45" name="tool" title="Icon of a skrewdriver and wrench">
            <a:extLst>
              <a:ext uri="{FF2B5EF4-FFF2-40B4-BE49-F238E27FC236}">
                <a16:creationId xmlns:a16="http://schemas.microsoft.com/office/drawing/2014/main" id="{DE1764B0-436F-3874-6D57-478CA27DB403}"/>
              </a:ext>
            </a:extLst>
          </p:cNvPr>
          <p:cNvSpPr>
            <a:spLocks noChangeAspect="1" noEditPoints="1"/>
          </p:cNvSpPr>
          <p:nvPr/>
        </p:nvSpPr>
        <p:spPr bwMode="auto">
          <a:xfrm>
            <a:off x="9766496" y="1798320"/>
            <a:ext cx="259662" cy="365760"/>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grpSp>
        <p:nvGrpSpPr>
          <p:cNvPr id="2" name="Group 1">
            <a:extLst>
              <a:ext uri="{FF2B5EF4-FFF2-40B4-BE49-F238E27FC236}">
                <a16:creationId xmlns:a16="http://schemas.microsoft.com/office/drawing/2014/main" id="{498E42F8-6D4F-3C35-03B6-E043F3E9B5C4}"/>
              </a:ext>
              <a:ext uri="{C183D7F6-B498-43B3-948B-1728B52AA6E4}">
                <adec:decorative xmlns:adec="http://schemas.microsoft.com/office/drawing/2017/decorative" val="1"/>
              </a:ext>
            </a:extLst>
          </p:cNvPr>
          <p:cNvGrpSpPr/>
          <p:nvPr/>
        </p:nvGrpSpPr>
        <p:grpSpPr>
          <a:xfrm>
            <a:off x="584201" y="6476720"/>
            <a:ext cx="1595438" cy="214349"/>
            <a:chOff x="584200" y="166636"/>
            <a:chExt cx="2177937" cy="292608"/>
          </a:xfrm>
        </p:grpSpPr>
        <p:pic>
          <p:nvPicPr>
            <p:cNvPr id="4" name="MS logo gray - EMF" descr="Microsoft logo, gray text version">
              <a:extLst>
                <a:ext uri="{FF2B5EF4-FFF2-40B4-BE49-F238E27FC236}">
                  <a16:creationId xmlns:a16="http://schemas.microsoft.com/office/drawing/2014/main" id="{5681302D-433A-7DBB-3639-F981560CA8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166636"/>
              <a:ext cx="1366440" cy="292608"/>
            </a:xfrm>
            <a:prstGeom prst="rect">
              <a:avLst/>
            </a:prstGeom>
          </p:spPr>
        </p:pic>
        <p:pic>
          <p:nvPicPr>
            <p:cNvPr id="5" name="Picture 4" descr="A blue and black logo&#10;&#10;Description automatically generated">
              <a:extLst>
                <a:ext uri="{FF2B5EF4-FFF2-40B4-BE49-F238E27FC236}">
                  <a16:creationId xmlns:a16="http://schemas.microsoft.com/office/drawing/2014/main" id="{160CE5B6-80A5-8BAC-A455-BB546A2969EF}"/>
                </a:ext>
              </a:extLst>
            </p:cNvPr>
            <p:cNvPicPr>
              <a:picLocks noChangeAspect="1"/>
            </p:cNvPicPr>
            <p:nvPr/>
          </p:nvPicPr>
          <p:blipFill>
            <a:blip r:embed="rId4"/>
            <a:stretch>
              <a:fillRect/>
            </a:stretch>
          </p:blipFill>
          <p:spPr>
            <a:xfrm>
              <a:off x="2240671" y="207170"/>
              <a:ext cx="521466" cy="211540"/>
            </a:xfrm>
            <a:prstGeom prst="rect">
              <a:avLst/>
            </a:prstGeom>
          </p:spPr>
        </p:pic>
        <p:cxnSp>
          <p:nvCxnSpPr>
            <p:cNvPr id="6" name="Straight Connector 5">
              <a:extLst>
                <a:ext uri="{FF2B5EF4-FFF2-40B4-BE49-F238E27FC236}">
                  <a16:creationId xmlns:a16="http://schemas.microsoft.com/office/drawing/2014/main" id="{6746FCB5-4B7C-8F54-5DD8-AB212672BA42}"/>
                </a:ext>
              </a:extLst>
            </p:cNvPr>
            <p:cNvCxnSpPr>
              <a:cxnSpLocks/>
            </p:cNvCxnSpPr>
            <p:nvPr/>
          </p:nvCxnSpPr>
          <p:spPr>
            <a:xfrm>
              <a:off x="2095655" y="207170"/>
              <a:ext cx="0" cy="21154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36137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0A8A19-9FAA-E1D6-56DB-0A26648B0FE5}"/>
              </a:ext>
            </a:extLst>
          </p:cNvPr>
          <p:cNvSpPr>
            <a:spLocks noGrp="1"/>
          </p:cNvSpPr>
          <p:nvPr>
            <p:ph type="body" sz="quarter" idx="10"/>
          </p:nvPr>
        </p:nvSpPr>
        <p:spPr>
          <a:xfrm>
            <a:off x="586390" y="1434370"/>
            <a:ext cx="11018520" cy="1181862"/>
          </a:xfrm>
        </p:spPr>
        <p:txBody>
          <a:bodyPr/>
          <a:lstStyle/>
          <a:p>
            <a:r>
              <a:rPr lang="en-US" sz="2400" dirty="0"/>
              <a:t>Save power and money on new server purchases, deploying fewer 5th Gen Intel Xeon processor-based servers to meet performance and TCO goals.</a:t>
            </a:r>
          </a:p>
          <a:p>
            <a:endParaRPr lang="en-US" sz="2400" dirty="0"/>
          </a:p>
        </p:txBody>
      </p:sp>
      <p:sp>
        <p:nvSpPr>
          <p:cNvPr id="2" name="Title 1">
            <a:extLst>
              <a:ext uri="{FF2B5EF4-FFF2-40B4-BE49-F238E27FC236}">
                <a16:creationId xmlns:a16="http://schemas.microsoft.com/office/drawing/2014/main" id="{49EAFE02-48B5-92A7-B771-7412A377AAD7}"/>
              </a:ext>
            </a:extLst>
          </p:cNvPr>
          <p:cNvSpPr>
            <a:spLocks noGrp="1"/>
          </p:cNvSpPr>
          <p:nvPr>
            <p:ph type="title"/>
          </p:nvPr>
        </p:nvSpPr>
        <p:spPr>
          <a:xfrm>
            <a:off x="588263" y="457200"/>
            <a:ext cx="11018520" cy="492443"/>
          </a:xfrm>
        </p:spPr>
        <p:txBody>
          <a:bodyPr/>
          <a:lstStyle/>
          <a:p>
            <a:r>
              <a:rPr lang="en-US" sz="3200" dirty="0"/>
              <a:t>Refresh and Consolidate: Use Fewer Servers</a:t>
            </a:r>
          </a:p>
        </p:txBody>
      </p:sp>
      <p:grpSp>
        <p:nvGrpSpPr>
          <p:cNvPr id="6" name="Group 5">
            <a:extLst>
              <a:ext uri="{FF2B5EF4-FFF2-40B4-BE49-F238E27FC236}">
                <a16:creationId xmlns:a16="http://schemas.microsoft.com/office/drawing/2014/main" id="{7190CC28-1831-C2AD-5358-95BA3C0F7721}"/>
              </a:ext>
              <a:ext uri="{C183D7F6-B498-43B3-948B-1728B52AA6E4}">
                <adec:decorative xmlns:adec="http://schemas.microsoft.com/office/drawing/2017/decorative" val="1"/>
              </a:ext>
            </a:extLst>
          </p:cNvPr>
          <p:cNvGrpSpPr/>
          <p:nvPr/>
        </p:nvGrpSpPr>
        <p:grpSpPr>
          <a:xfrm>
            <a:off x="522410" y="2390302"/>
            <a:ext cx="10938809" cy="3823685"/>
            <a:chOff x="522410" y="2390302"/>
            <a:chExt cx="10938809" cy="3823685"/>
          </a:xfrm>
        </p:grpSpPr>
        <p:sp>
          <p:nvSpPr>
            <p:cNvPr id="4" name="Rounded Rectangle">
              <a:extLst>
                <a:ext uri="{FF2B5EF4-FFF2-40B4-BE49-F238E27FC236}">
                  <a16:creationId xmlns:a16="http://schemas.microsoft.com/office/drawing/2014/main" id="{A5C085B7-689E-1D6C-C8D0-5F55400E5276}"/>
                </a:ext>
              </a:extLst>
            </p:cNvPr>
            <p:cNvSpPr>
              <a:spLocks/>
            </p:cNvSpPr>
            <p:nvPr/>
          </p:nvSpPr>
          <p:spPr>
            <a:xfrm>
              <a:off x="522410" y="2390302"/>
              <a:ext cx="10938809" cy="3823685"/>
            </a:xfrm>
            <a:prstGeom prst="rect">
              <a:avLst/>
            </a:prstGeom>
            <a:solidFill>
              <a:schemeClr val="bg1">
                <a:lumMod val="85000"/>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sym typeface="Calibri"/>
              </a:endParaRPr>
            </a:p>
          </p:txBody>
        </p:sp>
        <p:pic>
          <p:nvPicPr>
            <p:cNvPr id="5" name="Picture 4">
              <a:extLst>
                <a:ext uri="{FF2B5EF4-FFF2-40B4-BE49-F238E27FC236}">
                  <a16:creationId xmlns:a16="http://schemas.microsoft.com/office/drawing/2014/main" id="{55367788-081F-7C4B-8014-1591A44CD111}"/>
                </a:ext>
              </a:extLst>
            </p:cNvPr>
            <p:cNvPicPr>
              <a:picLocks noChangeAspect="1"/>
            </p:cNvPicPr>
            <p:nvPr/>
          </p:nvPicPr>
          <p:blipFill>
            <a:blip r:embed="rId3"/>
            <a:stretch>
              <a:fillRect/>
            </a:stretch>
          </p:blipFill>
          <p:spPr>
            <a:xfrm>
              <a:off x="3615562" y="3963795"/>
              <a:ext cx="749615" cy="640580"/>
            </a:xfrm>
            <a:prstGeom prst="rect">
              <a:avLst/>
            </a:prstGeom>
          </p:spPr>
        </p:pic>
        <p:sp>
          <p:nvSpPr>
            <p:cNvPr id="9" name="Title 3">
              <a:extLst>
                <a:ext uri="{FF2B5EF4-FFF2-40B4-BE49-F238E27FC236}">
                  <a16:creationId xmlns:a16="http://schemas.microsoft.com/office/drawing/2014/main" id="{AB738FF1-552C-755D-1485-A5E70E609FEB}"/>
                </a:ext>
              </a:extLst>
            </p:cNvPr>
            <p:cNvSpPr txBox="1">
              <a:spLocks/>
            </p:cNvSpPr>
            <p:nvPr/>
          </p:nvSpPr>
          <p:spPr>
            <a:xfrm>
              <a:off x="3392484" y="2465649"/>
              <a:ext cx="7664337" cy="468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en-US" sz="1600" dirty="0">
                  <a:solidFill>
                    <a:schemeClr val="tx1">
                      <a:lumMod val="75000"/>
                    </a:schemeClr>
                  </a:solidFill>
                  <a:effectLst/>
                  <a:latin typeface="+mn-lt"/>
                </a:rPr>
                <a:t>Comparisons to deploying 50 servers with 3</a:t>
              </a:r>
              <a:r>
                <a:rPr lang="en-US" sz="1600" baseline="30000" dirty="0">
                  <a:solidFill>
                    <a:schemeClr val="tx1">
                      <a:lumMod val="75000"/>
                    </a:schemeClr>
                  </a:solidFill>
                  <a:effectLst/>
                  <a:latin typeface="+mn-lt"/>
                </a:rPr>
                <a:t>rd</a:t>
              </a:r>
              <a:r>
                <a:rPr lang="en-US" sz="1600" dirty="0">
                  <a:solidFill>
                    <a:schemeClr val="tx1">
                      <a:lumMod val="75000"/>
                    </a:schemeClr>
                  </a:solidFill>
                  <a:effectLst/>
                  <a:latin typeface="+mn-lt"/>
                </a:rPr>
                <a:t> Gen Intel® Xeon® processor</a:t>
              </a:r>
            </a:p>
          </p:txBody>
        </p:sp>
        <p:sp>
          <p:nvSpPr>
            <p:cNvPr id="12" name="Title 3">
              <a:extLst>
                <a:ext uri="{FF2B5EF4-FFF2-40B4-BE49-F238E27FC236}">
                  <a16:creationId xmlns:a16="http://schemas.microsoft.com/office/drawing/2014/main" id="{99413724-D714-A4F3-402F-F9084C031048}"/>
                </a:ext>
              </a:extLst>
            </p:cNvPr>
            <p:cNvSpPr txBox="1">
              <a:spLocks/>
            </p:cNvSpPr>
            <p:nvPr/>
          </p:nvSpPr>
          <p:spPr>
            <a:xfrm>
              <a:off x="3392487" y="2957572"/>
              <a:ext cx="1172098" cy="468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200" dirty="0">
                  <a:solidFill>
                    <a:schemeClr val="tx2"/>
                  </a:solidFill>
                  <a:effectLst/>
                  <a:latin typeface="+mn-lt"/>
                </a:rPr>
                <a:t>Web</a:t>
              </a:r>
              <a:br>
                <a:rPr lang="en-US" sz="1200" dirty="0">
                  <a:solidFill>
                    <a:schemeClr val="tx2"/>
                  </a:solidFill>
                  <a:effectLst/>
                  <a:latin typeface="+mn-lt"/>
                </a:rPr>
              </a:br>
              <a:r>
                <a:rPr lang="en-US" sz="1200" dirty="0">
                  <a:solidFill>
                    <a:schemeClr val="tx2"/>
                  </a:solidFill>
                  <a:effectLst/>
                  <a:latin typeface="+mn-lt"/>
                </a:rPr>
                <a:t>(NGINX TLS)</a:t>
              </a:r>
            </a:p>
          </p:txBody>
        </p:sp>
        <p:sp>
          <p:nvSpPr>
            <p:cNvPr id="14" name="Title 3">
              <a:extLst>
                <a:ext uri="{FF2B5EF4-FFF2-40B4-BE49-F238E27FC236}">
                  <a16:creationId xmlns:a16="http://schemas.microsoft.com/office/drawing/2014/main" id="{2CA45734-18BF-64FE-A0BD-C0AA1773F400}"/>
                </a:ext>
              </a:extLst>
            </p:cNvPr>
            <p:cNvSpPr txBox="1">
              <a:spLocks/>
            </p:cNvSpPr>
            <p:nvPr/>
          </p:nvSpPr>
          <p:spPr>
            <a:xfrm>
              <a:off x="5138161" y="2957572"/>
              <a:ext cx="1246911" cy="468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200" dirty="0">
                  <a:solidFill>
                    <a:schemeClr val="tx2"/>
                  </a:solidFill>
                  <a:effectLst/>
                  <a:latin typeface="+mn-lt"/>
                </a:rPr>
                <a:t>Data Services</a:t>
              </a:r>
              <a:br>
                <a:rPr lang="en-US" sz="1200" dirty="0">
                  <a:solidFill>
                    <a:schemeClr val="tx2"/>
                  </a:solidFill>
                  <a:effectLst/>
                  <a:latin typeface="+mn-lt"/>
                </a:rPr>
              </a:br>
              <a:r>
                <a:rPr lang="en-US" sz="1200" dirty="0">
                  <a:solidFill>
                    <a:schemeClr val="tx2"/>
                  </a:solidFill>
                  <a:effectLst/>
                  <a:latin typeface="+mn-lt"/>
                </a:rPr>
                <a:t>(RockDB)</a:t>
              </a:r>
            </a:p>
          </p:txBody>
        </p:sp>
        <p:sp>
          <p:nvSpPr>
            <p:cNvPr id="15" name="Title 3">
              <a:extLst>
                <a:ext uri="{FF2B5EF4-FFF2-40B4-BE49-F238E27FC236}">
                  <a16:creationId xmlns:a16="http://schemas.microsoft.com/office/drawing/2014/main" id="{58C79C87-B9CB-6F6F-5A55-EDAB5C60C157}"/>
                </a:ext>
              </a:extLst>
            </p:cNvPr>
            <p:cNvSpPr txBox="1">
              <a:spLocks/>
            </p:cNvSpPr>
            <p:nvPr/>
          </p:nvSpPr>
          <p:spPr>
            <a:xfrm>
              <a:off x="6684327" y="2957572"/>
              <a:ext cx="1729047" cy="468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200" dirty="0">
                  <a:solidFill>
                    <a:schemeClr val="tx2"/>
                  </a:solidFill>
                  <a:effectLst/>
                  <a:latin typeface="+mn-lt"/>
                </a:rPr>
                <a:t>Artificial Intelligence</a:t>
              </a:r>
              <a:br>
                <a:rPr lang="en-US" sz="1200" dirty="0">
                  <a:solidFill>
                    <a:schemeClr val="tx2"/>
                  </a:solidFill>
                  <a:effectLst/>
                  <a:latin typeface="+mn-lt"/>
                </a:rPr>
              </a:br>
              <a:r>
                <a:rPr lang="en-US" sz="1200" dirty="0">
                  <a:solidFill>
                    <a:schemeClr val="tx2"/>
                  </a:solidFill>
                  <a:effectLst/>
                  <a:latin typeface="+mn-lt"/>
                </a:rPr>
                <a:t>(NLP w/Bert-Large)</a:t>
              </a:r>
            </a:p>
          </p:txBody>
        </p:sp>
        <p:sp>
          <p:nvSpPr>
            <p:cNvPr id="16" name="Title 3">
              <a:extLst>
                <a:ext uri="{FF2B5EF4-FFF2-40B4-BE49-F238E27FC236}">
                  <a16:creationId xmlns:a16="http://schemas.microsoft.com/office/drawing/2014/main" id="{B6A629CA-6354-B0AF-A91E-7EDF699BD9D6}"/>
                </a:ext>
              </a:extLst>
            </p:cNvPr>
            <p:cNvSpPr txBox="1">
              <a:spLocks/>
            </p:cNvSpPr>
            <p:nvPr/>
          </p:nvSpPr>
          <p:spPr>
            <a:xfrm>
              <a:off x="8413373" y="2957572"/>
              <a:ext cx="2061557" cy="468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200" dirty="0">
                  <a:solidFill>
                    <a:schemeClr val="tx2"/>
                  </a:solidFill>
                  <a:effectLst/>
                  <a:latin typeface="+mn-lt"/>
                </a:rPr>
                <a:t>Artificial Intelligence</a:t>
              </a:r>
              <a:br>
                <a:rPr lang="en-US" sz="1200" dirty="0">
                  <a:solidFill>
                    <a:schemeClr val="tx2"/>
                  </a:solidFill>
                  <a:effectLst/>
                  <a:latin typeface="+mn-lt"/>
                </a:rPr>
              </a:br>
              <a:r>
                <a:rPr lang="en-US" sz="1200" dirty="0">
                  <a:solidFill>
                    <a:schemeClr val="tx2"/>
                  </a:solidFill>
                  <a:effectLst/>
                  <a:latin typeface="+mn-lt"/>
                </a:rPr>
                <a:t>(Recommender w/DLRM)</a:t>
              </a:r>
            </a:p>
          </p:txBody>
        </p:sp>
        <p:sp>
          <p:nvSpPr>
            <p:cNvPr id="17" name="Content Placeholder 5">
              <a:extLst>
                <a:ext uri="{FF2B5EF4-FFF2-40B4-BE49-F238E27FC236}">
                  <a16:creationId xmlns:a16="http://schemas.microsoft.com/office/drawing/2014/main" id="{DADE5AEF-C149-FBDB-D289-827FC052103A}"/>
                </a:ext>
              </a:extLst>
            </p:cNvPr>
            <p:cNvSpPr txBox="1">
              <a:spLocks/>
            </p:cNvSpPr>
            <p:nvPr/>
          </p:nvSpPr>
          <p:spPr>
            <a:xfrm>
              <a:off x="3176358" y="3497706"/>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b="1" dirty="0">
                  <a:solidFill>
                    <a:schemeClr val="tx1"/>
                  </a:solidFill>
                  <a:cs typeface="Arial"/>
                </a:rPr>
                <a:t>50 SERVERS</a:t>
              </a:r>
            </a:p>
          </p:txBody>
        </p:sp>
        <p:cxnSp>
          <p:nvCxnSpPr>
            <p:cNvPr id="18" name="Straight Connector 17">
              <a:extLst>
                <a:ext uri="{FF2B5EF4-FFF2-40B4-BE49-F238E27FC236}">
                  <a16:creationId xmlns:a16="http://schemas.microsoft.com/office/drawing/2014/main" id="{A614480A-9CB6-3815-BC0D-ABB4254E4BCF}"/>
                </a:ext>
              </a:extLst>
            </p:cNvPr>
            <p:cNvCxnSpPr>
              <a:cxnSpLocks/>
            </p:cNvCxnSpPr>
            <p:nvPr/>
          </p:nvCxnSpPr>
          <p:spPr>
            <a:xfrm>
              <a:off x="3366627" y="3833070"/>
              <a:ext cx="1223819"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F508DE-3C04-7272-CED1-3DBBC659DFCB}"/>
                </a:ext>
              </a:extLst>
            </p:cNvPr>
            <p:cNvCxnSpPr>
              <a:cxnSpLocks/>
            </p:cNvCxnSpPr>
            <p:nvPr/>
          </p:nvCxnSpPr>
          <p:spPr>
            <a:xfrm>
              <a:off x="3366627" y="3483935"/>
              <a:ext cx="1223819"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3" name="Content Placeholder 5">
              <a:extLst>
                <a:ext uri="{FF2B5EF4-FFF2-40B4-BE49-F238E27FC236}">
                  <a16:creationId xmlns:a16="http://schemas.microsoft.com/office/drawing/2014/main" id="{B36010EE-FDA8-76C6-BB0B-076A7175C323}"/>
                </a:ext>
              </a:extLst>
            </p:cNvPr>
            <p:cNvSpPr txBox="1">
              <a:spLocks/>
            </p:cNvSpPr>
            <p:nvPr/>
          </p:nvSpPr>
          <p:spPr>
            <a:xfrm>
              <a:off x="4959438" y="3497706"/>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b="1" dirty="0">
                  <a:solidFill>
                    <a:schemeClr val="tx1"/>
                  </a:solidFill>
                  <a:cs typeface="Arial"/>
                </a:rPr>
                <a:t>50 SERVERS</a:t>
              </a:r>
            </a:p>
          </p:txBody>
        </p:sp>
        <p:cxnSp>
          <p:nvCxnSpPr>
            <p:cNvPr id="24" name="Straight Connector 23">
              <a:extLst>
                <a:ext uri="{FF2B5EF4-FFF2-40B4-BE49-F238E27FC236}">
                  <a16:creationId xmlns:a16="http://schemas.microsoft.com/office/drawing/2014/main" id="{9308D95F-3EDD-AC3E-2910-087DF55F696F}"/>
                </a:ext>
              </a:extLst>
            </p:cNvPr>
            <p:cNvCxnSpPr>
              <a:cxnSpLocks/>
            </p:cNvCxnSpPr>
            <p:nvPr/>
          </p:nvCxnSpPr>
          <p:spPr>
            <a:xfrm>
              <a:off x="5149707" y="3833070"/>
              <a:ext cx="1223819"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1609EF-855C-C4C4-2F05-360053580A36}"/>
                </a:ext>
              </a:extLst>
            </p:cNvPr>
            <p:cNvCxnSpPr>
              <a:cxnSpLocks/>
            </p:cNvCxnSpPr>
            <p:nvPr/>
          </p:nvCxnSpPr>
          <p:spPr>
            <a:xfrm>
              <a:off x="5149707" y="3483935"/>
              <a:ext cx="1223819"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6" name="Content Placeholder 5">
              <a:extLst>
                <a:ext uri="{FF2B5EF4-FFF2-40B4-BE49-F238E27FC236}">
                  <a16:creationId xmlns:a16="http://schemas.microsoft.com/office/drawing/2014/main" id="{A15F50F1-1FB7-009C-7D96-299D390850ED}"/>
                </a:ext>
              </a:extLst>
            </p:cNvPr>
            <p:cNvSpPr txBox="1">
              <a:spLocks/>
            </p:cNvSpPr>
            <p:nvPr/>
          </p:nvSpPr>
          <p:spPr>
            <a:xfrm>
              <a:off x="6746672" y="3497706"/>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b="1" dirty="0">
                  <a:solidFill>
                    <a:schemeClr val="tx1"/>
                  </a:solidFill>
                  <a:cs typeface="Arial"/>
                </a:rPr>
                <a:t>50 SERVERS</a:t>
              </a:r>
            </a:p>
          </p:txBody>
        </p:sp>
        <p:cxnSp>
          <p:nvCxnSpPr>
            <p:cNvPr id="27" name="Straight Connector 26">
              <a:extLst>
                <a:ext uri="{FF2B5EF4-FFF2-40B4-BE49-F238E27FC236}">
                  <a16:creationId xmlns:a16="http://schemas.microsoft.com/office/drawing/2014/main" id="{1A984B1E-5139-5789-F1AA-0EB0ED7AB8A6}"/>
                </a:ext>
              </a:extLst>
            </p:cNvPr>
            <p:cNvCxnSpPr>
              <a:cxnSpLocks/>
            </p:cNvCxnSpPr>
            <p:nvPr/>
          </p:nvCxnSpPr>
          <p:spPr>
            <a:xfrm>
              <a:off x="6936941" y="3833070"/>
              <a:ext cx="1223819"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68A530-423F-C110-1A5B-05D103B48F83}"/>
                </a:ext>
              </a:extLst>
            </p:cNvPr>
            <p:cNvCxnSpPr>
              <a:cxnSpLocks/>
            </p:cNvCxnSpPr>
            <p:nvPr/>
          </p:nvCxnSpPr>
          <p:spPr>
            <a:xfrm>
              <a:off x="6936941" y="3483935"/>
              <a:ext cx="1223819"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9" name="Content Placeholder 5">
              <a:extLst>
                <a:ext uri="{FF2B5EF4-FFF2-40B4-BE49-F238E27FC236}">
                  <a16:creationId xmlns:a16="http://schemas.microsoft.com/office/drawing/2014/main" id="{7EB030EB-DF38-41FC-C396-0BD96D6E78C2}"/>
                </a:ext>
              </a:extLst>
            </p:cNvPr>
            <p:cNvSpPr txBox="1">
              <a:spLocks/>
            </p:cNvSpPr>
            <p:nvPr/>
          </p:nvSpPr>
          <p:spPr>
            <a:xfrm>
              <a:off x="8641973" y="3497706"/>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b="1" dirty="0">
                  <a:solidFill>
                    <a:schemeClr val="tx1"/>
                  </a:solidFill>
                  <a:cs typeface="Arial"/>
                </a:rPr>
                <a:t>50 SERVERS</a:t>
              </a:r>
            </a:p>
          </p:txBody>
        </p:sp>
        <p:cxnSp>
          <p:nvCxnSpPr>
            <p:cNvPr id="30" name="Straight Connector 29">
              <a:extLst>
                <a:ext uri="{FF2B5EF4-FFF2-40B4-BE49-F238E27FC236}">
                  <a16:creationId xmlns:a16="http://schemas.microsoft.com/office/drawing/2014/main" id="{FDF22D36-FCF7-2D7A-F30A-98FC2CE26FE9}"/>
                </a:ext>
              </a:extLst>
            </p:cNvPr>
            <p:cNvCxnSpPr>
              <a:cxnSpLocks/>
            </p:cNvCxnSpPr>
            <p:nvPr/>
          </p:nvCxnSpPr>
          <p:spPr>
            <a:xfrm>
              <a:off x="8832242" y="3833070"/>
              <a:ext cx="1223819"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73925B-5BA1-6402-AD12-39E9F04AC7F9}"/>
                </a:ext>
              </a:extLst>
            </p:cNvPr>
            <p:cNvCxnSpPr>
              <a:cxnSpLocks/>
            </p:cNvCxnSpPr>
            <p:nvPr/>
          </p:nvCxnSpPr>
          <p:spPr>
            <a:xfrm>
              <a:off x="8832242" y="3483935"/>
              <a:ext cx="1223819"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2" name="Content Placeholder 5">
              <a:extLst>
                <a:ext uri="{FF2B5EF4-FFF2-40B4-BE49-F238E27FC236}">
                  <a16:creationId xmlns:a16="http://schemas.microsoft.com/office/drawing/2014/main" id="{3C80D55E-0DF2-5464-B001-EBD422B24662}"/>
                </a:ext>
              </a:extLst>
            </p:cNvPr>
            <p:cNvSpPr txBox="1">
              <a:spLocks/>
            </p:cNvSpPr>
            <p:nvPr/>
          </p:nvSpPr>
          <p:spPr>
            <a:xfrm>
              <a:off x="3176358" y="4717717"/>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600" b="1" dirty="0">
                  <a:solidFill>
                    <a:schemeClr val="accent1"/>
                  </a:solidFill>
                  <a:cs typeface="Arial"/>
                </a:rPr>
                <a:t>29 SERVERS</a:t>
              </a:r>
            </a:p>
          </p:txBody>
        </p:sp>
        <p:cxnSp>
          <p:nvCxnSpPr>
            <p:cNvPr id="33" name="Straight Connector 32">
              <a:extLst>
                <a:ext uri="{FF2B5EF4-FFF2-40B4-BE49-F238E27FC236}">
                  <a16:creationId xmlns:a16="http://schemas.microsoft.com/office/drawing/2014/main" id="{88AA639C-B15D-BD24-6394-FECA5F9C706B}"/>
                </a:ext>
              </a:extLst>
            </p:cNvPr>
            <p:cNvCxnSpPr>
              <a:cxnSpLocks/>
            </p:cNvCxnSpPr>
            <p:nvPr/>
          </p:nvCxnSpPr>
          <p:spPr>
            <a:xfrm>
              <a:off x="3320906" y="4703946"/>
              <a:ext cx="1315260"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8D5DF7-6D6D-981D-5A12-6A50CF5D0CD8}"/>
                </a:ext>
              </a:extLst>
            </p:cNvPr>
            <p:cNvCxnSpPr>
              <a:cxnSpLocks/>
            </p:cNvCxnSpPr>
            <p:nvPr/>
          </p:nvCxnSpPr>
          <p:spPr>
            <a:xfrm>
              <a:off x="3320906" y="5044768"/>
              <a:ext cx="1315260"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5" name="Content Placeholder 5">
              <a:extLst>
                <a:ext uri="{FF2B5EF4-FFF2-40B4-BE49-F238E27FC236}">
                  <a16:creationId xmlns:a16="http://schemas.microsoft.com/office/drawing/2014/main" id="{8DFF7F94-875C-71BD-7FD6-67DE11B4C5F3}"/>
                </a:ext>
              </a:extLst>
            </p:cNvPr>
            <p:cNvSpPr txBox="1">
              <a:spLocks/>
            </p:cNvSpPr>
            <p:nvPr/>
          </p:nvSpPr>
          <p:spPr>
            <a:xfrm>
              <a:off x="4959438" y="4717717"/>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600" b="1" dirty="0">
                  <a:solidFill>
                    <a:schemeClr val="accent1"/>
                  </a:solidFill>
                  <a:cs typeface="Arial"/>
                </a:rPr>
                <a:t>14 SERVERS</a:t>
              </a:r>
            </a:p>
          </p:txBody>
        </p:sp>
        <p:cxnSp>
          <p:nvCxnSpPr>
            <p:cNvPr id="36" name="Straight Connector 35">
              <a:extLst>
                <a:ext uri="{FF2B5EF4-FFF2-40B4-BE49-F238E27FC236}">
                  <a16:creationId xmlns:a16="http://schemas.microsoft.com/office/drawing/2014/main" id="{C5B23821-7B5D-4495-75EB-D6F2D0D80E27}"/>
                </a:ext>
              </a:extLst>
            </p:cNvPr>
            <p:cNvCxnSpPr>
              <a:cxnSpLocks/>
            </p:cNvCxnSpPr>
            <p:nvPr/>
          </p:nvCxnSpPr>
          <p:spPr>
            <a:xfrm>
              <a:off x="5103986" y="4703946"/>
              <a:ext cx="1315260"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4C749F-451B-AC91-5148-E3799218D1B7}"/>
                </a:ext>
              </a:extLst>
            </p:cNvPr>
            <p:cNvCxnSpPr>
              <a:cxnSpLocks/>
            </p:cNvCxnSpPr>
            <p:nvPr/>
          </p:nvCxnSpPr>
          <p:spPr>
            <a:xfrm>
              <a:off x="5103986" y="5044768"/>
              <a:ext cx="1315260"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8" name="Content Placeholder 5">
              <a:extLst>
                <a:ext uri="{FF2B5EF4-FFF2-40B4-BE49-F238E27FC236}">
                  <a16:creationId xmlns:a16="http://schemas.microsoft.com/office/drawing/2014/main" id="{1FEADB1F-2D08-C624-FF77-4B98172704CA}"/>
                </a:ext>
              </a:extLst>
            </p:cNvPr>
            <p:cNvSpPr txBox="1">
              <a:spLocks/>
            </p:cNvSpPr>
            <p:nvPr/>
          </p:nvSpPr>
          <p:spPr>
            <a:xfrm>
              <a:off x="6746672" y="4717717"/>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600" b="1" dirty="0">
                  <a:solidFill>
                    <a:schemeClr val="accent1"/>
                  </a:solidFill>
                  <a:cs typeface="Arial"/>
                </a:rPr>
                <a:t>13 SERVERS</a:t>
              </a:r>
            </a:p>
          </p:txBody>
        </p:sp>
        <p:cxnSp>
          <p:nvCxnSpPr>
            <p:cNvPr id="39" name="Straight Connector 38">
              <a:extLst>
                <a:ext uri="{FF2B5EF4-FFF2-40B4-BE49-F238E27FC236}">
                  <a16:creationId xmlns:a16="http://schemas.microsoft.com/office/drawing/2014/main" id="{D0B17700-AEDB-CA95-BC35-F7A14C124B0E}"/>
                </a:ext>
              </a:extLst>
            </p:cNvPr>
            <p:cNvCxnSpPr>
              <a:cxnSpLocks/>
            </p:cNvCxnSpPr>
            <p:nvPr/>
          </p:nvCxnSpPr>
          <p:spPr>
            <a:xfrm>
              <a:off x="6891220" y="4703946"/>
              <a:ext cx="1315260"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55493E1-B407-23E4-5748-B2077A514298}"/>
                </a:ext>
              </a:extLst>
            </p:cNvPr>
            <p:cNvCxnSpPr>
              <a:cxnSpLocks/>
            </p:cNvCxnSpPr>
            <p:nvPr/>
          </p:nvCxnSpPr>
          <p:spPr>
            <a:xfrm>
              <a:off x="6891220" y="5044768"/>
              <a:ext cx="1315260"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0799B940-23C8-F7ED-5D74-DDCA243120C0}"/>
                </a:ext>
              </a:extLst>
            </p:cNvPr>
            <p:cNvSpPr txBox="1">
              <a:spLocks/>
            </p:cNvSpPr>
            <p:nvPr/>
          </p:nvSpPr>
          <p:spPr>
            <a:xfrm>
              <a:off x="8641973" y="4717717"/>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600" b="1" dirty="0">
                  <a:solidFill>
                    <a:schemeClr val="accent1"/>
                  </a:solidFill>
                  <a:cs typeface="Arial"/>
                </a:rPr>
                <a:t>10 SERVERS</a:t>
              </a:r>
            </a:p>
          </p:txBody>
        </p:sp>
        <p:cxnSp>
          <p:nvCxnSpPr>
            <p:cNvPr id="42" name="Straight Connector 41">
              <a:extLst>
                <a:ext uri="{FF2B5EF4-FFF2-40B4-BE49-F238E27FC236}">
                  <a16:creationId xmlns:a16="http://schemas.microsoft.com/office/drawing/2014/main" id="{7B35AC93-4014-2A09-6362-775FF623AEFD}"/>
                </a:ext>
              </a:extLst>
            </p:cNvPr>
            <p:cNvCxnSpPr>
              <a:cxnSpLocks/>
            </p:cNvCxnSpPr>
            <p:nvPr/>
          </p:nvCxnSpPr>
          <p:spPr>
            <a:xfrm>
              <a:off x="8786521" y="4703946"/>
              <a:ext cx="1315260"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3EA8270-9C3C-3149-B53B-ACBCA683E54E}"/>
                </a:ext>
              </a:extLst>
            </p:cNvPr>
            <p:cNvCxnSpPr>
              <a:cxnSpLocks/>
            </p:cNvCxnSpPr>
            <p:nvPr/>
          </p:nvCxnSpPr>
          <p:spPr>
            <a:xfrm>
              <a:off x="8786521" y="5044768"/>
              <a:ext cx="1315260" cy="0"/>
            </a:xfrm>
            <a:prstGeom prst="line">
              <a:avLst/>
            </a:prstGeom>
            <a:ln w="15875">
              <a:gradFill>
                <a:gsLst>
                  <a:gs pos="0">
                    <a:schemeClr val="accent1">
                      <a:lumMod val="5000"/>
                      <a:lumOff val="95000"/>
                      <a:alpha val="0"/>
                    </a:schemeClr>
                  </a:gs>
                  <a:gs pos="49000">
                    <a:schemeClr val="accent2"/>
                  </a:gs>
                  <a:gs pos="99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4" name="Title 3">
              <a:extLst>
                <a:ext uri="{FF2B5EF4-FFF2-40B4-BE49-F238E27FC236}">
                  <a16:creationId xmlns:a16="http://schemas.microsoft.com/office/drawing/2014/main" id="{37529BA3-E6BC-A77B-BA5C-742D70997A40}"/>
                </a:ext>
              </a:extLst>
            </p:cNvPr>
            <p:cNvSpPr txBox="1">
              <a:spLocks/>
            </p:cNvSpPr>
            <p:nvPr/>
          </p:nvSpPr>
          <p:spPr>
            <a:xfrm>
              <a:off x="1291219" y="4467698"/>
              <a:ext cx="1873598" cy="8353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r"/>
              <a:r>
                <a:rPr lang="en-US" sz="1100" dirty="0">
                  <a:solidFill>
                    <a:srgbClr val="004A86"/>
                  </a:solidFill>
                  <a:effectLst/>
                  <a:latin typeface="+mn-lt"/>
                </a:rPr>
                <a:t>Number of </a:t>
              </a:r>
              <a:br>
                <a:rPr lang="en-US" sz="1100" dirty="0">
                  <a:solidFill>
                    <a:srgbClr val="004A86"/>
                  </a:solidFill>
                  <a:effectLst/>
                  <a:latin typeface="+mn-lt"/>
                </a:rPr>
              </a:br>
              <a:r>
                <a:rPr lang="en-US" sz="1100" dirty="0">
                  <a:solidFill>
                    <a:srgbClr val="004A86"/>
                  </a:solidFill>
                  <a:effectLst/>
                  <a:latin typeface="+mn-lt"/>
                </a:rPr>
                <a:t>5th Gen Intel Xeon processor-based servers</a:t>
              </a:r>
            </a:p>
          </p:txBody>
        </p:sp>
        <p:sp>
          <p:nvSpPr>
            <p:cNvPr id="45" name="Title 3">
              <a:extLst>
                <a:ext uri="{FF2B5EF4-FFF2-40B4-BE49-F238E27FC236}">
                  <a16:creationId xmlns:a16="http://schemas.microsoft.com/office/drawing/2014/main" id="{E66B9A57-5C0E-905F-4D55-4489972AD6F3}"/>
                </a:ext>
              </a:extLst>
            </p:cNvPr>
            <p:cNvSpPr txBox="1">
              <a:spLocks/>
            </p:cNvSpPr>
            <p:nvPr/>
          </p:nvSpPr>
          <p:spPr>
            <a:xfrm>
              <a:off x="1291219" y="5235752"/>
              <a:ext cx="1873598" cy="3516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r"/>
              <a:r>
                <a:rPr lang="en-US" sz="1100" dirty="0">
                  <a:solidFill>
                    <a:srgbClr val="004A86"/>
                  </a:solidFill>
                  <a:effectLst/>
                  <a:latin typeface="+mn-lt"/>
                </a:rPr>
                <a:t>Lower fleet energy</a:t>
              </a:r>
            </a:p>
          </p:txBody>
        </p:sp>
        <p:sp>
          <p:nvSpPr>
            <p:cNvPr id="46" name="Title 3">
              <a:extLst>
                <a:ext uri="{FF2B5EF4-FFF2-40B4-BE49-F238E27FC236}">
                  <a16:creationId xmlns:a16="http://schemas.microsoft.com/office/drawing/2014/main" id="{F2E13CAA-999C-6E7C-D2DE-2E29E41FAF5C}"/>
                </a:ext>
              </a:extLst>
            </p:cNvPr>
            <p:cNvSpPr txBox="1">
              <a:spLocks/>
            </p:cNvSpPr>
            <p:nvPr/>
          </p:nvSpPr>
          <p:spPr>
            <a:xfrm>
              <a:off x="1291219" y="5645547"/>
              <a:ext cx="1873598" cy="3516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r"/>
              <a:r>
                <a:rPr lang="en-US" sz="1100" dirty="0">
                  <a:solidFill>
                    <a:srgbClr val="004A86"/>
                  </a:solidFill>
                  <a:effectLst/>
                  <a:latin typeface="+mn-lt"/>
                </a:rPr>
                <a:t>TCO savings</a:t>
              </a:r>
              <a:r>
                <a:rPr lang="en-US" sz="1100" baseline="30000" dirty="0">
                  <a:solidFill>
                    <a:srgbClr val="004A86"/>
                  </a:solidFill>
                  <a:effectLst/>
                  <a:latin typeface="+mn-lt"/>
                </a:rPr>
                <a:t>2</a:t>
              </a:r>
            </a:p>
          </p:txBody>
        </p:sp>
        <p:cxnSp>
          <p:nvCxnSpPr>
            <p:cNvPr id="47" name="Straight Connector 46">
              <a:extLst>
                <a:ext uri="{FF2B5EF4-FFF2-40B4-BE49-F238E27FC236}">
                  <a16:creationId xmlns:a16="http://schemas.microsoft.com/office/drawing/2014/main" id="{48CF8ABE-294F-85A6-DACE-79AE95FA5A1E}"/>
                </a:ext>
              </a:extLst>
            </p:cNvPr>
            <p:cNvCxnSpPr/>
            <p:nvPr/>
          </p:nvCxnSpPr>
          <p:spPr>
            <a:xfrm flipH="1">
              <a:off x="1414058" y="5235752"/>
              <a:ext cx="885305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250FE29-9D3C-D37A-962D-5AB01F75F203}"/>
                </a:ext>
              </a:extLst>
            </p:cNvPr>
            <p:cNvCxnSpPr/>
            <p:nvPr/>
          </p:nvCxnSpPr>
          <p:spPr>
            <a:xfrm flipH="1">
              <a:off x="1414058" y="5576574"/>
              <a:ext cx="885305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Content Placeholder 5">
              <a:extLst>
                <a:ext uri="{FF2B5EF4-FFF2-40B4-BE49-F238E27FC236}">
                  <a16:creationId xmlns:a16="http://schemas.microsoft.com/office/drawing/2014/main" id="{C476057F-7699-B5FF-A656-BDF2FBAF4D38}"/>
                </a:ext>
              </a:extLst>
            </p:cNvPr>
            <p:cNvSpPr txBox="1">
              <a:spLocks/>
            </p:cNvSpPr>
            <p:nvPr/>
          </p:nvSpPr>
          <p:spPr>
            <a:xfrm>
              <a:off x="3176358" y="5236240"/>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400" dirty="0">
                  <a:solidFill>
                    <a:schemeClr val="accent1"/>
                  </a:solidFill>
                  <a:cs typeface="Arial"/>
                </a:rPr>
                <a:t>870 MWh</a:t>
              </a:r>
            </a:p>
          </p:txBody>
        </p:sp>
        <p:sp>
          <p:nvSpPr>
            <p:cNvPr id="50" name="Content Placeholder 5">
              <a:extLst>
                <a:ext uri="{FF2B5EF4-FFF2-40B4-BE49-F238E27FC236}">
                  <a16:creationId xmlns:a16="http://schemas.microsoft.com/office/drawing/2014/main" id="{F3949C1C-5028-067B-42BC-0BC869C4FCEC}"/>
                </a:ext>
              </a:extLst>
            </p:cNvPr>
            <p:cNvSpPr txBox="1">
              <a:spLocks/>
            </p:cNvSpPr>
            <p:nvPr/>
          </p:nvSpPr>
          <p:spPr>
            <a:xfrm>
              <a:off x="3176358" y="5642404"/>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400" b="1" dirty="0">
                  <a:solidFill>
                    <a:schemeClr val="accent2"/>
                  </a:solidFill>
                  <a:cs typeface="Arial"/>
                </a:rPr>
                <a:t>$442K</a:t>
              </a:r>
              <a:r>
                <a:rPr lang="en-US" sz="1400" b="1" baseline="30000" dirty="0">
                  <a:solidFill>
                    <a:schemeClr val="accent2"/>
                  </a:solidFill>
                  <a:cs typeface="Arial"/>
                </a:rPr>
                <a:t>3</a:t>
              </a:r>
            </a:p>
          </p:txBody>
        </p:sp>
        <p:sp>
          <p:nvSpPr>
            <p:cNvPr id="51" name="Content Placeholder 5">
              <a:extLst>
                <a:ext uri="{FF2B5EF4-FFF2-40B4-BE49-F238E27FC236}">
                  <a16:creationId xmlns:a16="http://schemas.microsoft.com/office/drawing/2014/main" id="{8B20F52D-D80D-C573-D166-F818C586A94F}"/>
                </a:ext>
              </a:extLst>
            </p:cNvPr>
            <p:cNvSpPr txBox="1">
              <a:spLocks/>
            </p:cNvSpPr>
            <p:nvPr/>
          </p:nvSpPr>
          <p:spPr>
            <a:xfrm>
              <a:off x="4959438" y="5236240"/>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400" dirty="0">
                  <a:solidFill>
                    <a:schemeClr val="accent1"/>
                  </a:solidFill>
                  <a:cs typeface="Arial"/>
                </a:rPr>
                <a:t>1,482 MWh</a:t>
              </a:r>
            </a:p>
          </p:txBody>
        </p:sp>
        <p:sp>
          <p:nvSpPr>
            <p:cNvPr id="52" name="Content Placeholder 5">
              <a:extLst>
                <a:ext uri="{FF2B5EF4-FFF2-40B4-BE49-F238E27FC236}">
                  <a16:creationId xmlns:a16="http://schemas.microsoft.com/office/drawing/2014/main" id="{F865A200-FE91-68F2-7CEC-B70C501A5AB5}"/>
                </a:ext>
              </a:extLst>
            </p:cNvPr>
            <p:cNvSpPr txBox="1">
              <a:spLocks/>
            </p:cNvSpPr>
            <p:nvPr/>
          </p:nvSpPr>
          <p:spPr>
            <a:xfrm>
              <a:off x="4959438" y="5642404"/>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400" b="1" dirty="0">
                  <a:solidFill>
                    <a:schemeClr val="accent2"/>
                  </a:solidFill>
                  <a:cs typeface="Arial"/>
                </a:rPr>
                <a:t>$1,198K</a:t>
              </a:r>
              <a:r>
                <a:rPr lang="en-US" sz="1400" b="1" baseline="30000" dirty="0">
                  <a:solidFill>
                    <a:schemeClr val="accent2"/>
                  </a:solidFill>
                  <a:cs typeface="Arial"/>
                </a:rPr>
                <a:t>4</a:t>
              </a:r>
            </a:p>
          </p:txBody>
        </p:sp>
        <p:sp>
          <p:nvSpPr>
            <p:cNvPr id="53" name="Content Placeholder 5">
              <a:extLst>
                <a:ext uri="{FF2B5EF4-FFF2-40B4-BE49-F238E27FC236}">
                  <a16:creationId xmlns:a16="http://schemas.microsoft.com/office/drawing/2014/main" id="{73C16376-45A8-3A99-A492-BBEF20E3A469}"/>
                </a:ext>
              </a:extLst>
            </p:cNvPr>
            <p:cNvSpPr txBox="1">
              <a:spLocks/>
            </p:cNvSpPr>
            <p:nvPr/>
          </p:nvSpPr>
          <p:spPr>
            <a:xfrm>
              <a:off x="6746672" y="5236240"/>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400" dirty="0">
                  <a:solidFill>
                    <a:schemeClr val="accent1"/>
                  </a:solidFill>
                  <a:cs typeface="Arial"/>
                </a:rPr>
                <a:t>1644 MWh</a:t>
              </a:r>
            </a:p>
          </p:txBody>
        </p:sp>
        <p:sp>
          <p:nvSpPr>
            <p:cNvPr id="54" name="Content Placeholder 5">
              <a:extLst>
                <a:ext uri="{FF2B5EF4-FFF2-40B4-BE49-F238E27FC236}">
                  <a16:creationId xmlns:a16="http://schemas.microsoft.com/office/drawing/2014/main" id="{6429AB0D-35D9-32FD-D381-50E7FFCC4679}"/>
                </a:ext>
              </a:extLst>
            </p:cNvPr>
            <p:cNvSpPr txBox="1">
              <a:spLocks/>
            </p:cNvSpPr>
            <p:nvPr/>
          </p:nvSpPr>
          <p:spPr>
            <a:xfrm>
              <a:off x="6746672" y="5642404"/>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400" b="1" dirty="0">
                  <a:solidFill>
                    <a:schemeClr val="accent2"/>
                  </a:solidFill>
                  <a:cs typeface="Arial"/>
                </a:rPr>
                <a:t>$1,273K</a:t>
              </a:r>
              <a:r>
                <a:rPr lang="en-US" sz="1400" b="1" baseline="30000" dirty="0">
                  <a:solidFill>
                    <a:schemeClr val="accent2"/>
                  </a:solidFill>
                  <a:cs typeface="Arial"/>
                </a:rPr>
                <a:t>5</a:t>
              </a:r>
            </a:p>
          </p:txBody>
        </p:sp>
        <p:sp>
          <p:nvSpPr>
            <p:cNvPr id="55" name="Content Placeholder 5">
              <a:extLst>
                <a:ext uri="{FF2B5EF4-FFF2-40B4-BE49-F238E27FC236}">
                  <a16:creationId xmlns:a16="http://schemas.microsoft.com/office/drawing/2014/main" id="{C77E2615-3A35-C35A-E804-316AA19C3BB4}"/>
                </a:ext>
              </a:extLst>
            </p:cNvPr>
            <p:cNvSpPr txBox="1">
              <a:spLocks/>
            </p:cNvSpPr>
            <p:nvPr/>
          </p:nvSpPr>
          <p:spPr>
            <a:xfrm>
              <a:off x="8641973" y="5236240"/>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400" dirty="0">
                  <a:solidFill>
                    <a:schemeClr val="accent1"/>
                  </a:solidFill>
                  <a:cs typeface="Arial"/>
                </a:rPr>
                <a:t>1,705 MWh</a:t>
              </a:r>
            </a:p>
          </p:txBody>
        </p:sp>
        <p:sp>
          <p:nvSpPr>
            <p:cNvPr id="56" name="Content Placeholder 5">
              <a:extLst>
                <a:ext uri="{FF2B5EF4-FFF2-40B4-BE49-F238E27FC236}">
                  <a16:creationId xmlns:a16="http://schemas.microsoft.com/office/drawing/2014/main" id="{775EA06F-AAF5-1662-8785-C3637C679A3F}"/>
                </a:ext>
              </a:extLst>
            </p:cNvPr>
            <p:cNvSpPr txBox="1">
              <a:spLocks/>
            </p:cNvSpPr>
            <p:nvPr/>
          </p:nvSpPr>
          <p:spPr>
            <a:xfrm>
              <a:off x="8641973" y="5642404"/>
              <a:ext cx="1604356" cy="3353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400" b="1" dirty="0">
                  <a:solidFill>
                    <a:schemeClr val="accent2"/>
                  </a:solidFill>
                  <a:cs typeface="Arial"/>
                </a:rPr>
                <a:t>$1,425K</a:t>
              </a:r>
              <a:r>
                <a:rPr lang="en-US" sz="1400" b="1" baseline="30000" dirty="0">
                  <a:solidFill>
                    <a:schemeClr val="accent2"/>
                  </a:solidFill>
                  <a:cs typeface="Arial"/>
                </a:rPr>
                <a:t>6</a:t>
              </a:r>
            </a:p>
          </p:txBody>
        </p:sp>
        <p:pic>
          <p:nvPicPr>
            <p:cNvPr id="63" name="Picture 62">
              <a:extLst>
                <a:ext uri="{FF2B5EF4-FFF2-40B4-BE49-F238E27FC236}">
                  <a16:creationId xmlns:a16="http://schemas.microsoft.com/office/drawing/2014/main" id="{9A5D31BF-AA48-8879-440C-FC9E6743A829}"/>
                </a:ext>
              </a:extLst>
            </p:cNvPr>
            <p:cNvPicPr>
              <a:picLocks noChangeAspect="1"/>
            </p:cNvPicPr>
            <p:nvPr/>
          </p:nvPicPr>
          <p:blipFill>
            <a:blip r:embed="rId3"/>
            <a:stretch>
              <a:fillRect/>
            </a:stretch>
          </p:blipFill>
          <p:spPr>
            <a:xfrm>
              <a:off x="5390574" y="3963795"/>
              <a:ext cx="749615" cy="640580"/>
            </a:xfrm>
            <a:prstGeom prst="rect">
              <a:avLst/>
            </a:prstGeom>
          </p:spPr>
        </p:pic>
        <p:pic>
          <p:nvPicPr>
            <p:cNvPr id="64" name="Picture 63">
              <a:extLst>
                <a:ext uri="{FF2B5EF4-FFF2-40B4-BE49-F238E27FC236}">
                  <a16:creationId xmlns:a16="http://schemas.microsoft.com/office/drawing/2014/main" id="{1A43E9D0-480C-7D56-04C4-49C9CB5901B1}"/>
                </a:ext>
              </a:extLst>
            </p:cNvPr>
            <p:cNvPicPr>
              <a:picLocks noChangeAspect="1"/>
            </p:cNvPicPr>
            <p:nvPr/>
          </p:nvPicPr>
          <p:blipFill>
            <a:blip r:embed="rId3"/>
            <a:stretch>
              <a:fillRect/>
            </a:stretch>
          </p:blipFill>
          <p:spPr>
            <a:xfrm>
              <a:off x="7174043" y="3963795"/>
              <a:ext cx="749615" cy="640580"/>
            </a:xfrm>
            <a:prstGeom prst="rect">
              <a:avLst/>
            </a:prstGeom>
          </p:spPr>
        </p:pic>
        <p:pic>
          <p:nvPicPr>
            <p:cNvPr id="65" name="Picture 64">
              <a:extLst>
                <a:ext uri="{FF2B5EF4-FFF2-40B4-BE49-F238E27FC236}">
                  <a16:creationId xmlns:a16="http://schemas.microsoft.com/office/drawing/2014/main" id="{F06D457D-721B-9801-2336-568417B972B7}"/>
                </a:ext>
              </a:extLst>
            </p:cNvPr>
            <p:cNvPicPr>
              <a:picLocks noChangeAspect="1"/>
            </p:cNvPicPr>
            <p:nvPr/>
          </p:nvPicPr>
          <p:blipFill>
            <a:blip r:embed="rId3"/>
            <a:stretch>
              <a:fillRect/>
            </a:stretch>
          </p:blipFill>
          <p:spPr>
            <a:xfrm>
              <a:off x="9069344" y="3963795"/>
              <a:ext cx="749615" cy="640580"/>
            </a:xfrm>
            <a:prstGeom prst="rect">
              <a:avLst/>
            </a:prstGeom>
          </p:spPr>
        </p:pic>
      </p:grpSp>
      <p:sp>
        <p:nvSpPr>
          <p:cNvPr id="8" name="TextBox 7">
            <a:extLst>
              <a:ext uri="{FF2B5EF4-FFF2-40B4-BE49-F238E27FC236}">
                <a16:creationId xmlns:a16="http://schemas.microsoft.com/office/drawing/2014/main" id="{24F223EA-979F-3844-A0F2-3CAC8E8A3D5A}"/>
              </a:ext>
            </a:extLst>
          </p:cNvPr>
          <p:cNvSpPr txBox="1"/>
          <p:nvPr/>
        </p:nvSpPr>
        <p:spPr>
          <a:xfrm>
            <a:off x="3349800" y="6464092"/>
            <a:ext cx="5186035" cy="369332"/>
          </a:xfrm>
          <a:prstGeom prst="rect">
            <a:avLst/>
          </a:prstGeom>
          <a:noFill/>
        </p:spPr>
        <p:txBody>
          <a:bodyPr wrap="none" rtlCol="0">
            <a:spAutoFit/>
          </a:bodyPr>
          <a:lstStyle/>
          <a:p>
            <a:r>
              <a:rPr lang="en-IN" sz="900" dirty="0"/>
              <a:t>Performance varies by part, use, configuration and other factors. Learn more at</a:t>
            </a:r>
            <a:br>
              <a:rPr lang="en-IN" sz="900" dirty="0"/>
            </a:br>
            <a:r>
              <a:rPr lang="en-IN" sz="900" dirty="0">
                <a:solidFill>
                  <a:schemeClr val="tx2"/>
                </a:solidFill>
                <a:hlinkClick r:id="rId4">
                  <a:extLst>
                    <a:ext uri="{A12FA001-AC4F-418D-AE19-62706E023703}">
                      <ahyp:hlinkClr xmlns:ahyp="http://schemas.microsoft.com/office/drawing/2018/hyperlinkcolor" val="tx"/>
                    </a:ext>
                  </a:extLst>
                </a:hlinkClick>
              </a:rPr>
              <a:t>www.Intel.com/Performancelndex</a:t>
            </a:r>
            <a:r>
              <a:rPr lang="en-IN" sz="900" dirty="0"/>
              <a:t>. See backup for workloads and configurations. Results may vary.</a:t>
            </a:r>
            <a:endParaRPr lang="en-US" sz="900" dirty="0">
              <a:solidFill>
                <a:schemeClr val="tx2"/>
              </a:solidFill>
              <a:latin typeface="+mj-lt"/>
            </a:endParaRPr>
          </a:p>
        </p:txBody>
      </p:sp>
    </p:spTree>
    <p:extLst>
      <p:ext uri="{BB962C8B-B14F-4D97-AF65-F5344CB8AC3E}">
        <p14:creationId xmlns:p14="http://schemas.microsoft.com/office/powerpoint/2010/main" val="185703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0D427-B7E2-56A1-80A8-0DD961905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48762-FA0E-0F9A-7BA9-C4E5131BB4A7}"/>
              </a:ext>
            </a:extLst>
          </p:cNvPr>
          <p:cNvSpPr>
            <a:spLocks noGrp="1"/>
          </p:cNvSpPr>
          <p:nvPr>
            <p:ph type="title"/>
          </p:nvPr>
        </p:nvSpPr>
        <p:spPr>
          <a:xfrm>
            <a:off x="588263" y="457200"/>
            <a:ext cx="11018520" cy="492443"/>
          </a:xfrm>
        </p:spPr>
        <p:txBody>
          <a:bodyPr/>
          <a:lstStyle/>
          <a:p>
            <a:r>
              <a:rPr lang="en-US" sz="3200" dirty="0">
                <a:solidFill>
                  <a:schemeClr val="tx2"/>
                </a:solidFill>
                <a:latin typeface="+mj-lt"/>
              </a:rPr>
              <a:t>Meet Sustainability Goals: More Power Efficient</a:t>
            </a:r>
          </a:p>
        </p:txBody>
      </p:sp>
      <p:sp>
        <p:nvSpPr>
          <p:cNvPr id="3" name="Rounded Rectangle">
            <a:extLst>
              <a:ext uri="{FF2B5EF4-FFF2-40B4-BE49-F238E27FC236}">
                <a16:creationId xmlns:a16="http://schemas.microsoft.com/office/drawing/2014/main" id="{6C4DA61D-38AA-C0F0-67D2-695C631C8A82}"/>
              </a:ext>
              <a:ext uri="{C183D7F6-B498-43B3-948B-1728B52AA6E4}">
                <adec:decorative xmlns:adec="http://schemas.microsoft.com/office/drawing/2017/decorative" val="1"/>
              </a:ext>
            </a:extLst>
          </p:cNvPr>
          <p:cNvSpPr>
            <a:spLocks/>
          </p:cNvSpPr>
          <p:nvPr/>
        </p:nvSpPr>
        <p:spPr>
          <a:xfrm>
            <a:off x="926444" y="1830714"/>
            <a:ext cx="9890547" cy="4324989"/>
          </a:xfrm>
          <a:prstGeom prst="rect">
            <a:avLst/>
          </a:prstGeom>
          <a:solidFill>
            <a:schemeClr val="bg1">
              <a:lumMod val="85000"/>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sym typeface="Calibri"/>
            </a:endParaRPr>
          </a:p>
        </p:txBody>
      </p:sp>
      <p:sp>
        <p:nvSpPr>
          <p:cNvPr id="7" name="Content Placeholder 5">
            <a:extLst>
              <a:ext uri="{FF2B5EF4-FFF2-40B4-BE49-F238E27FC236}">
                <a16:creationId xmlns:a16="http://schemas.microsoft.com/office/drawing/2014/main" id="{D4C9AD1B-9FCF-28D9-48B0-E7FC1A0B4AF6}"/>
              </a:ext>
            </a:extLst>
          </p:cNvPr>
          <p:cNvSpPr txBox="1">
            <a:spLocks/>
          </p:cNvSpPr>
          <p:nvPr/>
        </p:nvSpPr>
        <p:spPr>
          <a:xfrm>
            <a:off x="8228382" y="4799896"/>
            <a:ext cx="601362" cy="244969"/>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r">
              <a:lnSpc>
                <a:spcPct val="100000"/>
              </a:lnSpc>
              <a:spcBef>
                <a:spcPts val="0"/>
              </a:spcBef>
              <a:buFont typeface="IntelOne Display Regular" panose="020B0503020203020204" pitchFamily="34" charset="0"/>
              <a:buNone/>
              <a:defRPr/>
            </a:pPr>
            <a:r>
              <a:rPr lang="en-US" sz="1100" b="1" dirty="0">
                <a:solidFill>
                  <a:schemeClr val="accent1"/>
                </a:solidFill>
                <a:cs typeface="Arial"/>
              </a:rPr>
              <a:t>VS.</a:t>
            </a:r>
            <a:endParaRPr lang="en-US" sz="1100" b="1" baseline="30000" dirty="0">
              <a:solidFill>
                <a:schemeClr val="accent1"/>
              </a:solidFill>
              <a:cs typeface="Arial"/>
            </a:endParaRPr>
          </a:p>
        </p:txBody>
      </p:sp>
      <p:sp>
        <p:nvSpPr>
          <p:cNvPr id="55" name="Content Placeholder 5">
            <a:extLst>
              <a:ext uri="{FF2B5EF4-FFF2-40B4-BE49-F238E27FC236}">
                <a16:creationId xmlns:a16="http://schemas.microsoft.com/office/drawing/2014/main" id="{50306EF3-E484-CFA1-F511-B784A0A63E93}"/>
              </a:ext>
            </a:extLst>
          </p:cNvPr>
          <p:cNvSpPr txBox="1">
            <a:spLocks/>
          </p:cNvSpPr>
          <p:nvPr/>
        </p:nvSpPr>
        <p:spPr>
          <a:xfrm>
            <a:off x="6078308" y="4791420"/>
            <a:ext cx="601362" cy="244969"/>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r">
              <a:lnSpc>
                <a:spcPct val="100000"/>
              </a:lnSpc>
              <a:spcBef>
                <a:spcPts val="0"/>
              </a:spcBef>
              <a:buFont typeface="IntelOne Display Regular" panose="020B0503020203020204" pitchFamily="34" charset="0"/>
              <a:buNone/>
              <a:defRPr/>
            </a:pPr>
            <a:r>
              <a:rPr lang="en-US" sz="1100" b="1" dirty="0">
                <a:solidFill>
                  <a:schemeClr val="accent1"/>
                </a:solidFill>
                <a:cs typeface="Arial"/>
              </a:rPr>
              <a:t>VS.</a:t>
            </a:r>
            <a:endParaRPr lang="en-US" sz="1100" b="1" baseline="30000" dirty="0">
              <a:solidFill>
                <a:schemeClr val="accent1"/>
              </a:solidFill>
              <a:cs typeface="Arial"/>
            </a:endParaRPr>
          </a:p>
        </p:txBody>
      </p:sp>
      <p:pic>
        <p:nvPicPr>
          <p:cNvPr id="5" name="Picture 4">
            <a:extLst>
              <a:ext uri="{FF2B5EF4-FFF2-40B4-BE49-F238E27FC236}">
                <a16:creationId xmlns:a16="http://schemas.microsoft.com/office/drawing/2014/main" id="{A126D1EC-9CED-ABD5-2A4F-0FEABC2763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86720" y="4268457"/>
            <a:ext cx="1232008" cy="1046364"/>
          </a:xfrm>
          <a:prstGeom prst="rect">
            <a:avLst/>
          </a:prstGeom>
        </p:spPr>
      </p:pic>
      <p:pic>
        <p:nvPicPr>
          <p:cNvPr id="8" name="Picture 7">
            <a:extLst>
              <a:ext uri="{FF2B5EF4-FFF2-40B4-BE49-F238E27FC236}">
                <a16:creationId xmlns:a16="http://schemas.microsoft.com/office/drawing/2014/main" id="{28DDF5DD-0BFA-70D7-E1BB-D478F62F89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2270" y="4268457"/>
            <a:ext cx="1232008" cy="1046364"/>
          </a:xfrm>
          <a:prstGeom prst="rect">
            <a:avLst/>
          </a:prstGeom>
        </p:spPr>
      </p:pic>
      <p:sp>
        <p:nvSpPr>
          <p:cNvPr id="14" name="Title 3">
            <a:extLst>
              <a:ext uri="{FF2B5EF4-FFF2-40B4-BE49-F238E27FC236}">
                <a16:creationId xmlns:a16="http://schemas.microsoft.com/office/drawing/2014/main" id="{A46FDA18-3B8B-268D-CEE1-33B31462EA62}"/>
              </a:ext>
            </a:extLst>
          </p:cNvPr>
          <p:cNvSpPr txBox="1">
            <a:spLocks/>
          </p:cNvSpPr>
          <p:nvPr/>
        </p:nvSpPr>
        <p:spPr>
          <a:xfrm>
            <a:off x="1578310" y="1887315"/>
            <a:ext cx="3887835" cy="440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600" dirty="0">
                <a:solidFill>
                  <a:schemeClr val="tx1"/>
                </a:solidFill>
                <a:effectLst/>
                <a:latin typeface="+mn-lt"/>
              </a:rPr>
              <a:t>5 YEAR REFRESH</a:t>
            </a:r>
          </a:p>
        </p:txBody>
      </p:sp>
      <p:sp>
        <p:nvSpPr>
          <p:cNvPr id="15" name="Title 3">
            <a:extLst>
              <a:ext uri="{FF2B5EF4-FFF2-40B4-BE49-F238E27FC236}">
                <a16:creationId xmlns:a16="http://schemas.microsoft.com/office/drawing/2014/main" id="{88E60F2D-BCD3-D22C-A279-243A3DF828FF}"/>
              </a:ext>
            </a:extLst>
          </p:cNvPr>
          <p:cNvSpPr txBox="1">
            <a:spLocks/>
          </p:cNvSpPr>
          <p:nvPr/>
        </p:nvSpPr>
        <p:spPr>
          <a:xfrm>
            <a:off x="6193647" y="1887315"/>
            <a:ext cx="3887835" cy="440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600" dirty="0">
                <a:solidFill>
                  <a:schemeClr val="tx1"/>
                </a:solidFill>
                <a:effectLst/>
                <a:latin typeface="+mn-lt"/>
              </a:rPr>
              <a:t>NEW SERVER DECISION </a:t>
            </a:r>
          </a:p>
        </p:txBody>
      </p:sp>
      <p:cxnSp>
        <p:nvCxnSpPr>
          <p:cNvPr id="16" name="Straight Connector 15">
            <a:extLst>
              <a:ext uri="{FF2B5EF4-FFF2-40B4-BE49-F238E27FC236}">
                <a16:creationId xmlns:a16="http://schemas.microsoft.com/office/drawing/2014/main" id="{18946BF9-257E-2AAD-4D58-7A02C7EE1EE0}"/>
              </a:ext>
              <a:ext uri="{C183D7F6-B498-43B3-948B-1728B52AA6E4}">
                <adec:decorative xmlns:adec="http://schemas.microsoft.com/office/drawing/2017/decorative" val="1"/>
              </a:ext>
            </a:extLst>
          </p:cNvPr>
          <p:cNvCxnSpPr/>
          <p:nvPr/>
        </p:nvCxnSpPr>
        <p:spPr>
          <a:xfrm>
            <a:off x="1578310" y="2266606"/>
            <a:ext cx="3997351"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01B964-EE8D-7137-D41E-406D78C42A27}"/>
              </a:ext>
              <a:ext uri="{C183D7F6-B498-43B3-948B-1728B52AA6E4}">
                <adec:decorative xmlns:adec="http://schemas.microsoft.com/office/drawing/2017/decorative" val="1"/>
              </a:ext>
            </a:extLst>
          </p:cNvPr>
          <p:cNvCxnSpPr>
            <a:cxnSpLocks/>
          </p:cNvCxnSpPr>
          <p:nvPr/>
        </p:nvCxnSpPr>
        <p:spPr>
          <a:xfrm>
            <a:off x="1504694" y="4094553"/>
            <a:ext cx="1736618"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CA0131-DEF5-40B6-2942-2666ABBF9F1A}"/>
              </a:ext>
              <a:ext uri="{C183D7F6-B498-43B3-948B-1728B52AA6E4}">
                <adec:decorative xmlns:adec="http://schemas.microsoft.com/office/drawing/2017/decorative" val="1"/>
              </a:ext>
            </a:extLst>
          </p:cNvPr>
          <p:cNvCxnSpPr>
            <a:cxnSpLocks/>
          </p:cNvCxnSpPr>
          <p:nvPr/>
        </p:nvCxnSpPr>
        <p:spPr>
          <a:xfrm>
            <a:off x="1504694" y="5238492"/>
            <a:ext cx="1736618"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481D0D-ED08-537F-D3AF-ED6194F37B02}"/>
              </a:ext>
              <a:ext uri="{C183D7F6-B498-43B3-948B-1728B52AA6E4}">
                <adec:decorative xmlns:adec="http://schemas.microsoft.com/office/drawing/2017/decorative" val="1"/>
              </a:ext>
            </a:extLst>
          </p:cNvPr>
          <p:cNvCxnSpPr>
            <a:cxnSpLocks/>
          </p:cNvCxnSpPr>
          <p:nvPr/>
        </p:nvCxnSpPr>
        <p:spPr>
          <a:xfrm>
            <a:off x="3702846" y="4094553"/>
            <a:ext cx="1736618"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2270C94-6B4B-C475-6BB6-3511B3168846}"/>
              </a:ext>
              <a:ext uri="{C183D7F6-B498-43B3-948B-1728B52AA6E4}">
                <adec:decorative xmlns:adec="http://schemas.microsoft.com/office/drawing/2017/decorative" val="1"/>
              </a:ext>
            </a:extLst>
          </p:cNvPr>
          <p:cNvCxnSpPr>
            <a:cxnSpLocks/>
          </p:cNvCxnSpPr>
          <p:nvPr/>
        </p:nvCxnSpPr>
        <p:spPr>
          <a:xfrm>
            <a:off x="3702846" y="5238492"/>
            <a:ext cx="1736618"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99456A-4614-D445-2E3E-E7E12B8C8F9A}"/>
              </a:ext>
              <a:ext uri="{C183D7F6-B498-43B3-948B-1728B52AA6E4}">
                <adec:decorative xmlns:adec="http://schemas.microsoft.com/office/drawing/2017/decorative" val="1"/>
              </a:ext>
            </a:extLst>
          </p:cNvPr>
          <p:cNvCxnSpPr>
            <a:cxnSpLocks/>
          </p:cNvCxnSpPr>
          <p:nvPr/>
        </p:nvCxnSpPr>
        <p:spPr>
          <a:xfrm>
            <a:off x="6120031" y="4094553"/>
            <a:ext cx="1736618"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352773C-C946-1150-F4D1-F0A59B0077B1}"/>
              </a:ext>
              <a:ext uri="{C183D7F6-B498-43B3-948B-1728B52AA6E4}">
                <adec:decorative xmlns:adec="http://schemas.microsoft.com/office/drawing/2017/decorative" val="1"/>
              </a:ext>
            </a:extLst>
          </p:cNvPr>
          <p:cNvCxnSpPr>
            <a:cxnSpLocks/>
          </p:cNvCxnSpPr>
          <p:nvPr/>
        </p:nvCxnSpPr>
        <p:spPr>
          <a:xfrm>
            <a:off x="6120031" y="5262777"/>
            <a:ext cx="1736618"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DF3951-3D9F-7222-ED0C-1BE1AAF2C33C}"/>
              </a:ext>
              <a:ext uri="{C183D7F6-B498-43B3-948B-1728B52AA6E4}">
                <adec:decorative xmlns:adec="http://schemas.microsoft.com/office/drawing/2017/decorative" val="1"/>
              </a:ext>
            </a:extLst>
          </p:cNvPr>
          <p:cNvCxnSpPr>
            <a:cxnSpLocks/>
          </p:cNvCxnSpPr>
          <p:nvPr/>
        </p:nvCxnSpPr>
        <p:spPr>
          <a:xfrm>
            <a:off x="8318183" y="4094553"/>
            <a:ext cx="1736618"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4094B8D-3A1A-BCEB-81FF-919EA5F1D3D8}"/>
              </a:ext>
              <a:ext uri="{C183D7F6-B498-43B3-948B-1728B52AA6E4}">
                <adec:decorative xmlns:adec="http://schemas.microsoft.com/office/drawing/2017/decorative" val="1"/>
              </a:ext>
            </a:extLst>
          </p:cNvPr>
          <p:cNvCxnSpPr>
            <a:cxnSpLocks/>
          </p:cNvCxnSpPr>
          <p:nvPr/>
        </p:nvCxnSpPr>
        <p:spPr>
          <a:xfrm>
            <a:off x="8318183" y="5269608"/>
            <a:ext cx="1736618"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5" name="Content Placeholder 5">
            <a:extLst>
              <a:ext uri="{FF2B5EF4-FFF2-40B4-BE49-F238E27FC236}">
                <a16:creationId xmlns:a16="http://schemas.microsoft.com/office/drawing/2014/main" id="{02D53442-11B5-8BEA-A6F2-4781BFB24E5F}"/>
              </a:ext>
            </a:extLst>
          </p:cNvPr>
          <p:cNvSpPr txBox="1">
            <a:spLocks/>
          </p:cNvSpPr>
          <p:nvPr/>
        </p:nvSpPr>
        <p:spPr>
          <a:xfrm>
            <a:off x="1614605" y="3068779"/>
            <a:ext cx="1509762" cy="106893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UP TO</a:t>
            </a:r>
          </a:p>
          <a:p>
            <a:pPr marL="0" indent="0" algn="ctr">
              <a:lnSpc>
                <a:spcPct val="100000"/>
              </a:lnSpc>
              <a:spcBef>
                <a:spcPts val="0"/>
              </a:spcBef>
              <a:buFont typeface="IntelOne Display Regular" panose="020B0503020203020204" pitchFamily="34" charset="0"/>
              <a:buNone/>
              <a:defRPr/>
            </a:pPr>
            <a:r>
              <a:rPr lang="en-US" sz="4000" b="1" dirty="0">
                <a:solidFill>
                  <a:schemeClr val="accent1"/>
                </a:solidFill>
                <a:cs typeface="Arial"/>
              </a:rPr>
              <a:t>40%</a:t>
            </a:r>
          </a:p>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TCO Savings</a:t>
            </a:r>
            <a:r>
              <a:rPr lang="en-US" sz="1200" baseline="30000" dirty="0">
                <a:solidFill>
                  <a:schemeClr val="accent1"/>
                </a:solidFill>
                <a:cs typeface="Arial"/>
              </a:rPr>
              <a:t>2</a:t>
            </a:r>
          </a:p>
        </p:txBody>
      </p:sp>
      <p:sp>
        <p:nvSpPr>
          <p:cNvPr id="26" name="Title 3">
            <a:extLst>
              <a:ext uri="{FF2B5EF4-FFF2-40B4-BE49-F238E27FC236}">
                <a16:creationId xmlns:a16="http://schemas.microsoft.com/office/drawing/2014/main" id="{6B9201BF-A2EE-2BFC-8753-7ECEBAE04865}"/>
              </a:ext>
            </a:extLst>
          </p:cNvPr>
          <p:cNvSpPr txBox="1">
            <a:spLocks/>
          </p:cNvSpPr>
          <p:nvPr/>
        </p:nvSpPr>
        <p:spPr>
          <a:xfrm>
            <a:off x="1375009" y="2187564"/>
            <a:ext cx="2227913" cy="7861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300" b="1" dirty="0">
                <a:solidFill>
                  <a:schemeClr val="accent1"/>
                </a:solidFill>
                <a:effectLst/>
                <a:latin typeface="+mn-lt"/>
              </a:rPr>
              <a:t>5th Gen vs.1</a:t>
            </a:r>
            <a:r>
              <a:rPr lang="en-US" sz="1300" b="1" baseline="30000" dirty="0">
                <a:solidFill>
                  <a:schemeClr val="accent1"/>
                </a:solidFill>
                <a:effectLst/>
                <a:latin typeface="+mn-lt"/>
              </a:rPr>
              <a:t>st</a:t>
            </a:r>
            <a:r>
              <a:rPr lang="en-US" sz="1300" b="1" dirty="0">
                <a:solidFill>
                  <a:schemeClr val="accent1"/>
                </a:solidFill>
                <a:effectLst/>
                <a:latin typeface="+mn-lt"/>
              </a:rPr>
              <a:t> </a:t>
            </a:r>
            <a:r>
              <a:rPr lang="en-US" sz="1300" b="1" dirty="0">
                <a:solidFill>
                  <a:schemeClr val="accent1"/>
                </a:solidFill>
                <a:latin typeface="+mn-lt"/>
              </a:rPr>
              <a:t>Gen </a:t>
            </a:r>
            <a:br>
              <a:rPr lang="en-US" sz="1300" b="1" dirty="0">
                <a:solidFill>
                  <a:schemeClr val="accent1"/>
                </a:solidFill>
                <a:latin typeface="+mn-lt"/>
              </a:rPr>
            </a:br>
            <a:r>
              <a:rPr lang="en-US" sz="1300" b="1" dirty="0">
                <a:solidFill>
                  <a:schemeClr val="accent1"/>
                </a:solidFill>
                <a:effectLst/>
                <a:latin typeface="+mn-lt"/>
              </a:rPr>
              <a:t>Intel® Xeon® Processors</a:t>
            </a:r>
          </a:p>
        </p:txBody>
      </p:sp>
      <p:sp>
        <p:nvSpPr>
          <p:cNvPr id="27" name="Title 3">
            <a:extLst>
              <a:ext uri="{FF2B5EF4-FFF2-40B4-BE49-F238E27FC236}">
                <a16:creationId xmlns:a16="http://schemas.microsoft.com/office/drawing/2014/main" id="{C3791B4A-205D-C6E9-63E9-436584795AF3}"/>
              </a:ext>
            </a:extLst>
          </p:cNvPr>
          <p:cNvSpPr txBox="1">
            <a:spLocks/>
          </p:cNvSpPr>
          <p:nvPr/>
        </p:nvSpPr>
        <p:spPr>
          <a:xfrm>
            <a:off x="3496980" y="2187564"/>
            <a:ext cx="2140225" cy="7861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300" b="1" dirty="0">
                <a:solidFill>
                  <a:schemeClr val="accent1"/>
                </a:solidFill>
                <a:effectLst/>
                <a:latin typeface="+mn-lt"/>
              </a:rPr>
              <a:t>5th Gen vs.1</a:t>
            </a:r>
            <a:r>
              <a:rPr lang="en-US" sz="1300" b="1" baseline="30000" dirty="0">
                <a:solidFill>
                  <a:schemeClr val="accent1"/>
                </a:solidFill>
                <a:effectLst/>
                <a:latin typeface="+mn-lt"/>
              </a:rPr>
              <a:t>st</a:t>
            </a:r>
            <a:r>
              <a:rPr lang="en-US" sz="1300" b="1" dirty="0">
                <a:solidFill>
                  <a:schemeClr val="accent1"/>
                </a:solidFill>
                <a:effectLst/>
                <a:latin typeface="+mn-lt"/>
              </a:rPr>
              <a:t> </a:t>
            </a:r>
            <a:r>
              <a:rPr lang="en-US" sz="1300" b="1" dirty="0">
                <a:solidFill>
                  <a:schemeClr val="accent1"/>
                </a:solidFill>
                <a:latin typeface="+mn-lt"/>
              </a:rPr>
              <a:t>Gen </a:t>
            </a:r>
            <a:br>
              <a:rPr lang="en-US" sz="1300" b="1" dirty="0">
                <a:solidFill>
                  <a:schemeClr val="accent1"/>
                </a:solidFill>
                <a:latin typeface="+mn-lt"/>
              </a:rPr>
            </a:br>
            <a:r>
              <a:rPr lang="en-US" sz="1300" b="1" dirty="0">
                <a:solidFill>
                  <a:schemeClr val="accent1"/>
                </a:solidFill>
                <a:effectLst/>
                <a:latin typeface="+mn-lt"/>
              </a:rPr>
              <a:t>Intel Xeon Processors</a:t>
            </a:r>
          </a:p>
        </p:txBody>
      </p:sp>
      <p:sp>
        <p:nvSpPr>
          <p:cNvPr id="28" name="Title 3">
            <a:extLst>
              <a:ext uri="{FF2B5EF4-FFF2-40B4-BE49-F238E27FC236}">
                <a16:creationId xmlns:a16="http://schemas.microsoft.com/office/drawing/2014/main" id="{EE4384B5-C7D6-53FC-3CA7-6877D15AC396}"/>
              </a:ext>
            </a:extLst>
          </p:cNvPr>
          <p:cNvSpPr txBox="1">
            <a:spLocks/>
          </p:cNvSpPr>
          <p:nvPr/>
        </p:nvSpPr>
        <p:spPr>
          <a:xfrm>
            <a:off x="6031674" y="2187564"/>
            <a:ext cx="2140225" cy="7861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300" b="1" dirty="0">
                <a:solidFill>
                  <a:schemeClr val="accent1"/>
                </a:solidFill>
                <a:effectLst/>
                <a:latin typeface="+mn-lt"/>
              </a:rPr>
              <a:t>5th Gen vs. 3rd </a:t>
            </a:r>
            <a:r>
              <a:rPr lang="en-US" sz="1300" b="1" dirty="0">
                <a:solidFill>
                  <a:schemeClr val="accent1"/>
                </a:solidFill>
                <a:latin typeface="+mn-lt"/>
              </a:rPr>
              <a:t>Gen </a:t>
            </a:r>
            <a:br>
              <a:rPr lang="en-US" sz="1300" b="1" dirty="0">
                <a:solidFill>
                  <a:schemeClr val="accent1"/>
                </a:solidFill>
                <a:latin typeface="+mn-lt"/>
              </a:rPr>
            </a:br>
            <a:r>
              <a:rPr lang="en-US" sz="1300" b="1" dirty="0">
                <a:solidFill>
                  <a:schemeClr val="accent1"/>
                </a:solidFill>
                <a:effectLst/>
                <a:latin typeface="+mn-lt"/>
              </a:rPr>
              <a:t>Intel Xeon Processors</a:t>
            </a:r>
          </a:p>
        </p:txBody>
      </p:sp>
      <p:sp>
        <p:nvSpPr>
          <p:cNvPr id="29" name="Title 3">
            <a:extLst>
              <a:ext uri="{FF2B5EF4-FFF2-40B4-BE49-F238E27FC236}">
                <a16:creationId xmlns:a16="http://schemas.microsoft.com/office/drawing/2014/main" id="{BE048516-D358-6EAA-7FA7-8F7240F66257}"/>
              </a:ext>
            </a:extLst>
          </p:cNvPr>
          <p:cNvSpPr txBox="1">
            <a:spLocks/>
          </p:cNvSpPr>
          <p:nvPr/>
        </p:nvSpPr>
        <p:spPr>
          <a:xfrm>
            <a:off x="8145477" y="2187564"/>
            <a:ext cx="2140225" cy="7861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300" b="1" dirty="0">
                <a:solidFill>
                  <a:schemeClr val="accent1"/>
                </a:solidFill>
                <a:effectLst/>
                <a:latin typeface="+mn-lt"/>
              </a:rPr>
              <a:t>5th Gen vs. 3rd </a:t>
            </a:r>
            <a:r>
              <a:rPr lang="en-US" sz="1300" b="1" dirty="0">
                <a:solidFill>
                  <a:schemeClr val="accent1"/>
                </a:solidFill>
                <a:latin typeface="+mn-lt"/>
              </a:rPr>
              <a:t>Gen </a:t>
            </a:r>
            <a:br>
              <a:rPr lang="en-US" sz="1300" b="1" dirty="0">
                <a:solidFill>
                  <a:schemeClr val="accent1"/>
                </a:solidFill>
                <a:latin typeface="+mn-lt"/>
              </a:rPr>
            </a:br>
            <a:r>
              <a:rPr lang="en-US" sz="1300" b="1" dirty="0">
                <a:solidFill>
                  <a:schemeClr val="accent1"/>
                </a:solidFill>
                <a:effectLst/>
                <a:latin typeface="+mn-lt"/>
              </a:rPr>
              <a:t>Intel Xeon Processors</a:t>
            </a:r>
          </a:p>
        </p:txBody>
      </p:sp>
      <p:sp>
        <p:nvSpPr>
          <p:cNvPr id="30" name="Content Placeholder 5">
            <a:extLst>
              <a:ext uri="{FF2B5EF4-FFF2-40B4-BE49-F238E27FC236}">
                <a16:creationId xmlns:a16="http://schemas.microsoft.com/office/drawing/2014/main" id="{7DE8A0D7-C30E-F7F1-F96B-87F0E9D067D8}"/>
              </a:ext>
            </a:extLst>
          </p:cNvPr>
          <p:cNvSpPr txBox="1">
            <a:spLocks/>
          </p:cNvSpPr>
          <p:nvPr/>
        </p:nvSpPr>
        <p:spPr>
          <a:xfrm>
            <a:off x="1596732" y="2726317"/>
            <a:ext cx="1701714" cy="31559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tx1"/>
                </a:solidFill>
                <a:cs typeface="Arial"/>
              </a:rPr>
              <a:t>Web – NGINX TLS</a:t>
            </a:r>
            <a:r>
              <a:rPr lang="en-US" sz="1200" baseline="30000" dirty="0">
                <a:solidFill>
                  <a:schemeClr val="tx1"/>
                </a:solidFill>
                <a:cs typeface="Arial"/>
              </a:rPr>
              <a:t>7</a:t>
            </a:r>
          </a:p>
        </p:txBody>
      </p:sp>
      <p:sp>
        <p:nvSpPr>
          <p:cNvPr id="31" name="Content Placeholder 5">
            <a:extLst>
              <a:ext uri="{FF2B5EF4-FFF2-40B4-BE49-F238E27FC236}">
                <a16:creationId xmlns:a16="http://schemas.microsoft.com/office/drawing/2014/main" id="{76A00E35-658A-0C73-E5A7-5B873456377F}"/>
              </a:ext>
            </a:extLst>
          </p:cNvPr>
          <p:cNvSpPr txBox="1">
            <a:spLocks/>
          </p:cNvSpPr>
          <p:nvPr/>
        </p:nvSpPr>
        <p:spPr>
          <a:xfrm>
            <a:off x="3653633" y="2728922"/>
            <a:ext cx="1957413" cy="31559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1200" dirty="0">
                <a:solidFill>
                  <a:schemeClr val="tx1"/>
                </a:solidFill>
                <a:effectLst/>
              </a:rPr>
              <a:t>BERT-Large - AI - NLP</a:t>
            </a:r>
            <a:r>
              <a:rPr lang="en-US" sz="1200" baseline="30000" dirty="0">
                <a:solidFill>
                  <a:schemeClr val="tx1"/>
                </a:solidFill>
                <a:effectLst/>
              </a:rPr>
              <a:t>1</a:t>
            </a:r>
            <a:endParaRPr lang="en-US" sz="1200" dirty="0">
              <a:solidFill>
                <a:schemeClr val="tx1"/>
              </a:solidFill>
              <a:effectLst/>
            </a:endParaRPr>
          </a:p>
        </p:txBody>
      </p:sp>
      <p:sp>
        <p:nvSpPr>
          <p:cNvPr id="32" name="Content Placeholder 5">
            <a:extLst>
              <a:ext uri="{FF2B5EF4-FFF2-40B4-BE49-F238E27FC236}">
                <a16:creationId xmlns:a16="http://schemas.microsoft.com/office/drawing/2014/main" id="{0BDCB537-CA2A-A6A1-BAB1-F9B1A653435F}"/>
              </a:ext>
            </a:extLst>
          </p:cNvPr>
          <p:cNvSpPr txBox="1">
            <a:spLocks/>
          </p:cNvSpPr>
          <p:nvPr/>
        </p:nvSpPr>
        <p:spPr>
          <a:xfrm>
            <a:off x="6262727" y="2730512"/>
            <a:ext cx="1736618" cy="31559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1200" dirty="0">
                <a:solidFill>
                  <a:schemeClr val="tx1"/>
                </a:solidFill>
                <a:effectLst/>
              </a:rPr>
              <a:t>Data Services</a:t>
            </a:r>
            <a:r>
              <a:rPr lang="en-US" sz="1200" baseline="30000" dirty="0">
                <a:solidFill>
                  <a:schemeClr val="tx1"/>
                </a:solidFill>
                <a:effectLst/>
              </a:rPr>
              <a:t>4</a:t>
            </a:r>
          </a:p>
        </p:txBody>
      </p:sp>
      <p:sp>
        <p:nvSpPr>
          <p:cNvPr id="33" name="Content Placeholder 5">
            <a:extLst>
              <a:ext uri="{FF2B5EF4-FFF2-40B4-BE49-F238E27FC236}">
                <a16:creationId xmlns:a16="http://schemas.microsoft.com/office/drawing/2014/main" id="{1E882422-6449-A0F3-4854-670304C09CDA}"/>
              </a:ext>
            </a:extLst>
          </p:cNvPr>
          <p:cNvSpPr txBox="1">
            <a:spLocks/>
          </p:cNvSpPr>
          <p:nvPr/>
        </p:nvSpPr>
        <p:spPr>
          <a:xfrm>
            <a:off x="8292353" y="2730512"/>
            <a:ext cx="1736618" cy="31559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1200" dirty="0">
                <a:solidFill>
                  <a:schemeClr val="tx1"/>
                </a:solidFill>
                <a:effectLst/>
              </a:rPr>
              <a:t>AI-Recommender</a:t>
            </a:r>
            <a:r>
              <a:rPr lang="en-US" sz="1200" baseline="30000" dirty="0">
                <a:solidFill>
                  <a:schemeClr val="tx1"/>
                </a:solidFill>
                <a:effectLst/>
              </a:rPr>
              <a:t>6</a:t>
            </a:r>
          </a:p>
        </p:txBody>
      </p:sp>
      <p:sp>
        <p:nvSpPr>
          <p:cNvPr id="34" name="Content Placeholder 5">
            <a:extLst>
              <a:ext uri="{FF2B5EF4-FFF2-40B4-BE49-F238E27FC236}">
                <a16:creationId xmlns:a16="http://schemas.microsoft.com/office/drawing/2014/main" id="{BAF08AAC-F08D-F21F-D734-891B9D0F010D}"/>
              </a:ext>
            </a:extLst>
          </p:cNvPr>
          <p:cNvSpPr txBox="1">
            <a:spLocks/>
          </p:cNvSpPr>
          <p:nvPr/>
        </p:nvSpPr>
        <p:spPr>
          <a:xfrm>
            <a:off x="3700349" y="3068779"/>
            <a:ext cx="1509762" cy="106893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UP TO</a:t>
            </a:r>
          </a:p>
          <a:p>
            <a:pPr marL="0" indent="0" algn="ctr">
              <a:lnSpc>
                <a:spcPct val="100000"/>
              </a:lnSpc>
              <a:spcBef>
                <a:spcPts val="0"/>
              </a:spcBef>
              <a:buFont typeface="IntelOne Display Regular" panose="020B0503020203020204" pitchFamily="34" charset="0"/>
              <a:buNone/>
              <a:defRPr/>
            </a:pPr>
            <a:r>
              <a:rPr lang="en-US" sz="4000" b="1" dirty="0">
                <a:solidFill>
                  <a:schemeClr val="accent1"/>
                </a:solidFill>
                <a:cs typeface="Arial"/>
              </a:rPr>
              <a:t>77%</a:t>
            </a:r>
          </a:p>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TCO Savings</a:t>
            </a:r>
            <a:r>
              <a:rPr lang="en-US" sz="1200" baseline="30000" dirty="0">
                <a:solidFill>
                  <a:schemeClr val="accent1"/>
                </a:solidFill>
                <a:cs typeface="Arial"/>
              </a:rPr>
              <a:t>2</a:t>
            </a:r>
          </a:p>
        </p:txBody>
      </p:sp>
      <p:sp>
        <p:nvSpPr>
          <p:cNvPr id="35" name="Content Placeholder 5">
            <a:extLst>
              <a:ext uri="{FF2B5EF4-FFF2-40B4-BE49-F238E27FC236}">
                <a16:creationId xmlns:a16="http://schemas.microsoft.com/office/drawing/2014/main" id="{90746CA8-AA2E-BE59-9F90-4360CA66F6B8}"/>
              </a:ext>
            </a:extLst>
          </p:cNvPr>
          <p:cNvSpPr txBox="1">
            <a:spLocks/>
          </p:cNvSpPr>
          <p:nvPr/>
        </p:nvSpPr>
        <p:spPr>
          <a:xfrm>
            <a:off x="6253750" y="3018161"/>
            <a:ext cx="1509762" cy="106893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UP TO</a:t>
            </a:r>
          </a:p>
          <a:p>
            <a:pPr marL="0" indent="0" algn="ctr">
              <a:lnSpc>
                <a:spcPct val="100000"/>
              </a:lnSpc>
              <a:spcBef>
                <a:spcPts val="0"/>
              </a:spcBef>
              <a:buFont typeface="IntelOne Display Regular" panose="020B0503020203020204" pitchFamily="34" charset="0"/>
              <a:buNone/>
              <a:defRPr/>
            </a:pPr>
            <a:r>
              <a:rPr lang="en-US" sz="4000" b="1" dirty="0">
                <a:solidFill>
                  <a:schemeClr val="accent1"/>
                </a:solidFill>
                <a:cs typeface="Arial"/>
              </a:rPr>
              <a:t>61%</a:t>
            </a:r>
          </a:p>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TCO Savings</a:t>
            </a:r>
            <a:r>
              <a:rPr lang="en-US" sz="1200" baseline="30000" dirty="0">
                <a:solidFill>
                  <a:schemeClr val="accent1"/>
                </a:solidFill>
                <a:cs typeface="Arial"/>
              </a:rPr>
              <a:t>2</a:t>
            </a:r>
          </a:p>
        </p:txBody>
      </p:sp>
      <p:sp>
        <p:nvSpPr>
          <p:cNvPr id="36" name="Content Placeholder 5">
            <a:extLst>
              <a:ext uri="{FF2B5EF4-FFF2-40B4-BE49-F238E27FC236}">
                <a16:creationId xmlns:a16="http://schemas.microsoft.com/office/drawing/2014/main" id="{31EAE8A3-A2ED-1EE2-08F5-8444717943A8}"/>
              </a:ext>
            </a:extLst>
          </p:cNvPr>
          <p:cNvSpPr txBox="1">
            <a:spLocks/>
          </p:cNvSpPr>
          <p:nvPr/>
        </p:nvSpPr>
        <p:spPr>
          <a:xfrm>
            <a:off x="8470438" y="3018161"/>
            <a:ext cx="1509762" cy="106893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UP TO</a:t>
            </a:r>
          </a:p>
          <a:p>
            <a:pPr marL="0" indent="0" algn="ctr">
              <a:lnSpc>
                <a:spcPct val="100000"/>
              </a:lnSpc>
              <a:spcBef>
                <a:spcPts val="0"/>
              </a:spcBef>
              <a:buFont typeface="IntelOne Display Regular" panose="020B0503020203020204" pitchFamily="34" charset="0"/>
              <a:buNone/>
              <a:defRPr/>
            </a:pPr>
            <a:r>
              <a:rPr lang="en-US" sz="4000" b="1" dirty="0">
                <a:solidFill>
                  <a:schemeClr val="accent1"/>
                </a:solidFill>
                <a:cs typeface="Arial"/>
              </a:rPr>
              <a:t>72%</a:t>
            </a:r>
          </a:p>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TCO Savings</a:t>
            </a:r>
            <a:r>
              <a:rPr lang="en-US" sz="1200" baseline="30000" dirty="0">
                <a:solidFill>
                  <a:schemeClr val="accent1"/>
                </a:solidFill>
                <a:cs typeface="Arial"/>
              </a:rPr>
              <a:t>2</a:t>
            </a:r>
          </a:p>
        </p:txBody>
      </p:sp>
      <p:sp>
        <p:nvSpPr>
          <p:cNvPr id="37" name="Content Placeholder 5">
            <a:extLst>
              <a:ext uri="{FF2B5EF4-FFF2-40B4-BE49-F238E27FC236}">
                <a16:creationId xmlns:a16="http://schemas.microsoft.com/office/drawing/2014/main" id="{134322E5-F983-D23C-387D-613D73AD979C}"/>
              </a:ext>
            </a:extLst>
          </p:cNvPr>
          <p:cNvSpPr txBox="1">
            <a:spLocks/>
          </p:cNvSpPr>
          <p:nvPr/>
        </p:nvSpPr>
        <p:spPr>
          <a:xfrm>
            <a:off x="1603534" y="4325939"/>
            <a:ext cx="685631" cy="499184"/>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b="1" dirty="0">
                <a:solidFill>
                  <a:schemeClr val="accent1"/>
                </a:solidFill>
                <a:cs typeface="Arial"/>
              </a:rPr>
              <a:t>50</a:t>
            </a:r>
            <a:endParaRPr lang="en-US" baseline="30000" dirty="0">
              <a:solidFill>
                <a:schemeClr val="accent1"/>
              </a:solidFill>
              <a:cs typeface="Arial"/>
            </a:endParaRPr>
          </a:p>
        </p:txBody>
      </p:sp>
      <p:sp>
        <p:nvSpPr>
          <p:cNvPr id="38" name="Content Placeholder 5">
            <a:extLst>
              <a:ext uri="{FF2B5EF4-FFF2-40B4-BE49-F238E27FC236}">
                <a16:creationId xmlns:a16="http://schemas.microsoft.com/office/drawing/2014/main" id="{8F688F40-90CD-2BA7-5922-E0EF6A2D4C77}"/>
              </a:ext>
            </a:extLst>
          </p:cNvPr>
          <p:cNvSpPr txBox="1">
            <a:spLocks/>
          </p:cNvSpPr>
          <p:nvPr/>
        </p:nvSpPr>
        <p:spPr>
          <a:xfrm>
            <a:off x="1648106" y="4130172"/>
            <a:ext cx="1509762" cy="2102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REPLACE</a:t>
            </a:r>
            <a:endParaRPr lang="en-US" sz="1200" baseline="30000" dirty="0">
              <a:solidFill>
                <a:schemeClr val="accent1"/>
              </a:solidFill>
              <a:cs typeface="Arial"/>
            </a:endParaRPr>
          </a:p>
        </p:txBody>
      </p:sp>
      <p:sp>
        <p:nvSpPr>
          <p:cNvPr id="39" name="Content Placeholder 5">
            <a:extLst>
              <a:ext uri="{FF2B5EF4-FFF2-40B4-BE49-F238E27FC236}">
                <a16:creationId xmlns:a16="http://schemas.microsoft.com/office/drawing/2014/main" id="{3BF6C465-9C43-4D13-C65C-77DE03FF84DD}"/>
              </a:ext>
            </a:extLst>
          </p:cNvPr>
          <p:cNvSpPr txBox="1">
            <a:spLocks/>
          </p:cNvSpPr>
          <p:nvPr/>
        </p:nvSpPr>
        <p:spPr>
          <a:xfrm>
            <a:off x="2015071" y="4662652"/>
            <a:ext cx="523610" cy="499184"/>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b="1" dirty="0">
                <a:solidFill>
                  <a:schemeClr val="accent1">
                    <a:lumMod val="75000"/>
                  </a:schemeClr>
                </a:solidFill>
                <a:cs typeface="Arial"/>
              </a:rPr>
              <a:t>7</a:t>
            </a:r>
            <a:endParaRPr lang="en-US" baseline="30000" dirty="0">
              <a:solidFill>
                <a:schemeClr val="accent1">
                  <a:lumMod val="75000"/>
                </a:schemeClr>
              </a:solidFill>
              <a:cs typeface="Arial"/>
            </a:endParaRPr>
          </a:p>
        </p:txBody>
      </p:sp>
      <p:sp>
        <p:nvSpPr>
          <p:cNvPr id="40" name="Content Placeholder 5">
            <a:extLst>
              <a:ext uri="{FF2B5EF4-FFF2-40B4-BE49-F238E27FC236}">
                <a16:creationId xmlns:a16="http://schemas.microsoft.com/office/drawing/2014/main" id="{C5F1F887-BBCA-547A-90C9-8106DAF41F5B}"/>
              </a:ext>
            </a:extLst>
          </p:cNvPr>
          <p:cNvSpPr txBox="1">
            <a:spLocks/>
          </p:cNvSpPr>
          <p:nvPr/>
        </p:nvSpPr>
        <p:spPr>
          <a:xfrm>
            <a:off x="2108113" y="4494120"/>
            <a:ext cx="1024772" cy="41163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Font typeface="IntelOne Display Regular" panose="020B0503020203020204" pitchFamily="34" charset="0"/>
              <a:buNone/>
              <a:defRPr/>
            </a:pPr>
            <a:r>
              <a:rPr lang="en-US" sz="1100" dirty="0">
                <a:solidFill>
                  <a:schemeClr val="accent1"/>
                </a:solidFill>
                <a:cs typeface="Arial"/>
              </a:rPr>
              <a:t>1</a:t>
            </a:r>
            <a:r>
              <a:rPr lang="en-US" sz="1100" baseline="30000" dirty="0">
                <a:solidFill>
                  <a:schemeClr val="accent1"/>
                </a:solidFill>
                <a:cs typeface="Arial"/>
              </a:rPr>
              <a:t>st</a:t>
            </a:r>
            <a:r>
              <a:rPr lang="en-US" sz="1100" dirty="0">
                <a:solidFill>
                  <a:schemeClr val="accent1"/>
                </a:solidFill>
                <a:cs typeface="Arial"/>
              </a:rPr>
              <a:t> Gen Xeon</a:t>
            </a:r>
            <a:endParaRPr lang="en-US" sz="1100" baseline="30000" dirty="0">
              <a:solidFill>
                <a:schemeClr val="accent1"/>
              </a:solidFill>
              <a:cs typeface="Arial"/>
            </a:endParaRPr>
          </a:p>
        </p:txBody>
      </p:sp>
      <p:sp>
        <p:nvSpPr>
          <p:cNvPr id="41" name="Content Placeholder 5">
            <a:extLst>
              <a:ext uri="{FF2B5EF4-FFF2-40B4-BE49-F238E27FC236}">
                <a16:creationId xmlns:a16="http://schemas.microsoft.com/office/drawing/2014/main" id="{97749352-0B65-0992-9347-E960FEBCA724}"/>
              </a:ext>
            </a:extLst>
          </p:cNvPr>
          <p:cNvSpPr txBox="1">
            <a:spLocks/>
          </p:cNvSpPr>
          <p:nvPr/>
        </p:nvSpPr>
        <p:spPr>
          <a:xfrm>
            <a:off x="2317367" y="4839047"/>
            <a:ext cx="1130408" cy="41163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Font typeface="IntelOne Display Regular" panose="020B0503020203020204" pitchFamily="34" charset="0"/>
              <a:buNone/>
              <a:defRPr/>
            </a:pPr>
            <a:r>
              <a:rPr lang="en-US" sz="1100" b="1" dirty="0">
                <a:solidFill>
                  <a:schemeClr val="accent1">
                    <a:lumMod val="75000"/>
                  </a:schemeClr>
                </a:solidFill>
                <a:cs typeface="Arial"/>
              </a:rPr>
              <a:t>5</a:t>
            </a:r>
            <a:r>
              <a:rPr lang="en-US" sz="1100" b="1" baseline="30000" dirty="0">
                <a:solidFill>
                  <a:schemeClr val="accent1">
                    <a:lumMod val="75000"/>
                  </a:schemeClr>
                </a:solidFill>
                <a:cs typeface="Arial"/>
              </a:rPr>
              <a:t>th</a:t>
            </a:r>
            <a:r>
              <a:rPr lang="en-US" sz="1100" b="1" dirty="0">
                <a:solidFill>
                  <a:schemeClr val="accent1">
                    <a:lumMod val="75000"/>
                  </a:schemeClr>
                </a:solidFill>
                <a:cs typeface="Arial"/>
              </a:rPr>
              <a:t> Gen Xeon</a:t>
            </a:r>
            <a:endParaRPr lang="en-US" sz="1100" b="1" baseline="30000" dirty="0">
              <a:solidFill>
                <a:schemeClr val="accent1">
                  <a:lumMod val="75000"/>
                </a:schemeClr>
              </a:solidFill>
              <a:cs typeface="Arial"/>
            </a:endParaRPr>
          </a:p>
        </p:txBody>
      </p:sp>
      <p:sp>
        <p:nvSpPr>
          <p:cNvPr id="42" name="Content Placeholder 5">
            <a:extLst>
              <a:ext uri="{FF2B5EF4-FFF2-40B4-BE49-F238E27FC236}">
                <a16:creationId xmlns:a16="http://schemas.microsoft.com/office/drawing/2014/main" id="{0CECE032-28AC-B5B7-BD77-8A00912ADBD0}"/>
              </a:ext>
            </a:extLst>
          </p:cNvPr>
          <p:cNvSpPr txBox="1">
            <a:spLocks/>
          </p:cNvSpPr>
          <p:nvPr/>
        </p:nvSpPr>
        <p:spPr>
          <a:xfrm>
            <a:off x="1436451" y="4782982"/>
            <a:ext cx="745238" cy="41163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r">
              <a:lnSpc>
                <a:spcPct val="100000"/>
              </a:lnSpc>
              <a:spcBef>
                <a:spcPts val="0"/>
              </a:spcBef>
              <a:buFont typeface="IntelOne Display Regular" panose="020B0503020203020204" pitchFamily="34" charset="0"/>
              <a:buNone/>
              <a:defRPr/>
            </a:pPr>
            <a:r>
              <a:rPr lang="en-US" sz="1100" b="1" dirty="0">
                <a:solidFill>
                  <a:schemeClr val="accent1"/>
                </a:solidFill>
                <a:cs typeface="Arial"/>
              </a:rPr>
              <a:t>WITH</a:t>
            </a:r>
            <a:endParaRPr lang="en-US" sz="1100" b="1" baseline="30000" dirty="0">
              <a:solidFill>
                <a:schemeClr val="accent1"/>
              </a:solidFill>
              <a:cs typeface="Arial"/>
            </a:endParaRPr>
          </a:p>
        </p:txBody>
      </p:sp>
      <p:sp>
        <p:nvSpPr>
          <p:cNvPr id="43" name="Content Placeholder 5">
            <a:extLst>
              <a:ext uri="{FF2B5EF4-FFF2-40B4-BE49-F238E27FC236}">
                <a16:creationId xmlns:a16="http://schemas.microsoft.com/office/drawing/2014/main" id="{0014553F-EFEF-D4F3-7948-6E035F48D6CD}"/>
              </a:ext>
            </a:extLst>
          </p:cNvPr>
          <p:cNvSpPr txBox="1">
            <a:spLocks/>
          </p:cNvSpPr>
          <p:nvPr/>
        </p:nvSpPr>
        <p:spPr>
          <a:xfrm>
            <a:off x="3747634" y="4325939"/>
            <a:ext cx="685631" cy="499184"/>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b="1" dirty="0">
                <a:solidFill>
                  <a:schemeClr val="accent1"/>
                </a:solidFill>
                <a:cs typeface="Arial"/>
              </a:rPr>
              <a:t>50</a:t>
            </a:r>
            <a:endParaRPr lang="en-US" baseline="30000" dirty="0">
              <a:solidFill>
                <a:schemeClr val="accent1"/>
              </a:solidFill>
              <a:cs typeface="Arial"/>
            </a:endParaRPr>
          </a:p>
        </p:txBody>
      </p:sp>
      <p:sp>
        <p:nvSpPr>
          <p:cNvPr id="44" name="Content Placeholder 5">
            <a:extLst>
              <a:ext uri="{FF2B5EF4-FFF2-40B4-BE49-F238E27FC236}">
                <a16:creationId xmlns:a16="http://schemas.microsoft.com/office/drawing/2014/main" id="{3B2834EE-C43F-24DA-5656-EBB25F36224E}"/>
              </a:ext>
            </a:extLst>
          </p:cNvPr>
          <p:cNvSpPr txBox="1">
            <a:spLocks/>
          </p:cNvSpPr>
          <p:nvPr/>
        </p:nvSpPr>
        <p:spPr>
          <a:xfrm>
            <a:off x="3792206" y="4130172"/>
            <a:ext cx="1509762" cy="2102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REPLACE</a:t>
            </a:r>
            <a:endParaRPr lang="en-US" sz="1200" baseline="30000" dirty="0">
              <a:solidFill>
                <a:schemeClr val="accent1"/>
              </a:solidFill>
              <a:cs typeface="Arial"/>
            </a:endParaRPr>
          </a:p>
        </p:txBody>
      </p:sp>
      <p:sp>
        <p:nvSpPr>
          <p:cNvPr id="45" name="Content Placeholder 5">
            <a:extLst>
              <a:ext uri="{FF2B5EF4-FFF2-40B4-BE49-F238E27FC236}">
                <a16:creationId xmlns:a16="http://schemas.microsoft.com/office/drawing/2014/main" id="{FE6541C1-A176-1DBD-0DD2-2BA5AA115AE9}"/>
              </a:ext>
            </a:extLst>
          </p:cNvPr>
          <p:cNvSpPr txBox="1">
            <a:spLocks/>
          </p:cNvSpPr>
          <p:nvPr/>
        </p:nvSpPr>
        <p:spPr>
          <a:xfrm>
            <a:off x="4159171" y="4662652"/>
            <a:ext cx="523610" cy="499184"/>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b="1" dirty="0">
                <a:solidFill>
                  <a:schemeClr val="accent1">
                    <a:lumMod val="75000"/>
                  </a:schemeClr>
                </a:solidFill>
                <a:cs typeface="Arial"/>
              </a:rPr>
              <a:t>3</a:t>
            </a:r>
            <a:endParaRPr lang="en-US" baseline="30000" dirty="0">
              <a:solidFill>
                <a:schemeClr val="accent1">
                  <a:lumMod val="75000"/>
                </a:schemeClr>
              </a:solidFill>
              <a:cs typeface="Arial"/>
            </a:endParaRPr>
          </a:p>
        </p:txBody>
      </p:sp>
      <p:sp>
        <p:nvSpPr>
          <p:cNvPr id="46" name="Content Placeholder 5">
            <a:extLst>
              <a:ext uri="{FF2B5EF4-FFF2-40B4-BE49-F238E27FC236}">
                <a16:creationId xmlns:a16="http://schemas.microsoft.com/office/drawing/2014/main" id="{89A6EB9C-9192-2C83-B08C-9781C13E1647}"/>
              </a:ext>
            </a:extLst>
          </p:cNvPr>
          <p:cNvSpPr txBox="1">
            <a:spLocks/>
          </p:cNvSpPr>
          <p:nvPr/>
        </p:nvSpPr>
        <p:spPr>
          <a:xfrm>
            <a:off x="4293765" y="4485876"/>
            <a:ext cx="1163812" cy="41163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Font typeface="IntelOne Display Regular" panose="020B0503020203020204" pitchFamily="34" charset="0"/>
              <a:buNone/>
              <a:defRPr/>
            </a:pPr>
            <a:r>
              <a:rPr lang="en-US" sz="1100" dirty="0">
                <a:solidFill>
                  <a:schemeClr val="accent1"/>
                </a:solidFill>
                <a:cs typeface="Arial"/>
              </a:rPr>
              <a:t>1</a:t>
            </a:r>
            <a:r>
              <a:rPr lang="en-US" sz="1100" baseline="30000" dirty="0">
                <a:solidFill>
                  <a:schemeClr val="accent1"/>
                </a:solidFill>
                <a:cs typeface="Arial"/>
              </a:rPr>
              <a:t>st</a:t>
            </a:r>
            <a:r>
              <a:rPr lang="en-US" sz="1100" dirty="0">
                <a:solidFill>
                  <a:schemeClr val="accent1"/>
                </a:solidFill>
                <a:cs typeface="Arial"/>
              </a:rPr>
              <a:t> Gen Xeon</a:t>
            </a:r>
            <a:endParaRPr lang="en-US" sz="1100" baseline="30000" dirty="0">
              <a:solidFill>
                <a:schemeClr val="accent1"/>
              </a:solidFill>
              <a:cs typeface="Arial"/>
            </a:endParaRPr>
          </a:p>
        </p:txBody>
      </p:sp>
      <p:sp>
        <p:nvSpPr>
          <p:cNvPr id="47" name="Content Placeholder 5">
            <a:extLst>
              <a:ext uri="{FF2B5EF4-FFF2-40B4-BE49-F238E27FC236}">
                <a16:creationId xmlns:a16="http://schemas.microsoft.com/office/drawing/2014/main" id="{7317B558-2CBC-E5EF-0F12-EB3F85AA7220}"/>
              </a:ext>
            </a:extLst>
          </p:cNvPr>
          <p:cNvSpPr txBox="1">
            <a:spLocks/>
          </p:cNvSpPr>
          <p:nvPr/>
        </p:nvSpPr>
        <p:spPr>
          <a:xfrm>
            <a:off x="4493435" y="4840016"/>
            <a:ext cx="1244868" cy="41163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Font typeface="IntelOne Display Regular" panose="020B0503020203020204" pitchFamily="34" charset="0"/>
              <a:buNone/>
              <a:defRPr/>
            </a:pPr>
            <a:r>
              <a:rPr lang="en-US" sz="1100" b="1" dirty="0">
                <a:solidFill>
                  <a:schemeClr val="accent1">
                    <a:lumMod val="75000"/>
                  </a:schemeClr>
                </a:solidFill>
                <a:cs typeface="Arial"/>
              </a:rPr>
              <a:t>5</a:t>
            </a:r>
            <a:r>
              <a:rPr lang="en-US" sz="1100" b="1" baseline="30000" dirty="0">
                <a:solidFill>
                  <a:schemeClr val="accent1">
                    <a:lumMod val="75000"/>
                  </a:schemeClr>
                </a:solidFill>
                <a:cs typeface="Arial"/>
              </a:rPr>
              <a:t>th</a:t>
            </a:r>
            <a:r>
              <a:rPr lang="en-US" sz="1100" b="1" dirty="0">
                <a:solidFill>
                  <a:schemeClr val="accent1">
                    <a:lumMod val="75000"/>
                  </a:schemeClr>
                </a:solidFill>
                <a:cs typeface="Arial"/>
              </a:rPr>
              <a:t> Gen Xeon</a:t>
            </a:r>
            <a:endParaRPr lang="en-US" sz="1100" b="1" baseline="30000" dirty="0">
              <a:solidFill>
                <a:schemeClr val="accent1">
                  <a:lumMod val="75000"/>
                </a:schemeClr>
              </a:solidFill>
              <a:cs typeface="Arial"/>
            </a:endParaRPr>
          </a:p>
        </p:txBody>
      </p:sp>
      <p:sp>
        <p:nvSpPr>
          <p:cNvPr id="48" name="Content Placeholder 5">
            <a:extLst>
              <a:ext uri="{FF2B5EF4-FFF2-40B4-BE49-F238E27FC236}">
                <a16:creationId xmlns:a16="http://schemas.microsoft.com/office/drawing/2014/main" id="{605BDD4E-8C5B-D8BE-D75D-59EF0D0880C3}"/>
              </a:ext>
            </a:extLst>
          </p:cNvPr>
          <p:cNvSpPr txBox="1">
            <a:spLocks/>
          </p:cNvSpPr>
          <p:nvPr/>
        </p:nvSpPr>
        <p:spPr>
          <a:xfrm>
            <a:off x="3580551" y="4782982"/>
            <a:ext cx="745238" cy="41163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r">
              <a:lnSpc>
                <a:spcPct val="100000"/>
              </a:lnSpc>
              <a:spcBef>
                <a:spcPts val="0"/>
              </a:spcBef>
              <a:buFont typeface="IntelOne Display Regular" panose="020B0503020203020204" pitchFamily="34" charset="0"/>
              <a:buNone/>
              <a:defRPr/>
            </a:pPr>
            <a:r>
              <a:rPr lang="en-US" sz="1100" b="1" dirty="0">
                <a:solidFill>
                  <a:schemeClr val="accent1"/>
                </a:solidFill>
                <a:cs typeface="Arial"/>
              </a:rPr>
              <a:t>WITH</a:t>
            </a:r>
            <a:endParaRPr lang="en-US" sz="1100" b="1" baseline="30000" dirty="0">
              <a:solidFill>
                <a:schemeClr val="accent1"/>
              </a:solidFill>
              <a:cs typeface="Arial"/>
            </a:endParaRPr>
          </a:p>
        </p:txBody>
      </p:sp>
      <p:sp>
        <p:nvSpPr>
          <p:cNvPr id="49" name="Content Placeholder 5">
            <a:extLst>
              <a:ext uri="{FF2B5EF4-FFF2-40B4-BE49-F238E27FC236}">
                <a16:creationId xmlns:a16="http://schemas.microsoft.com/office/drawing/2014/main" id="{CBF3C730-25CC-2EBC-EE72-D10E0EA0D004}"/>
              </a:ext>
            </a:extLst>
          </p:cNvPr>
          <p:cNvSpPr txBox="1">
            <a:spLocks/>
          </p:cNvSpPr>
          <p:nvPr/>
        </p:nvSpPr>
        <p:spPr>
          <a:xfrm>
            <a:off x="1511259" y="5252161"/>
            <a:ext cx="1736617" cy="66819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2200" b="1" dirty="0">
                <a:solidFill>
                  <a:schemeClr val="accent1"/>
                </a:solidFill>
                <a:cs typeface="Arial"/>
              </a:rPr>
              <a:t>~840 MWh</a:t>
            </a:r>
          </a:p>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Fleet Energy Savings</a:t>
            </a:r>
            <a:r>
              <a:rPr lang="en-US" sz="1200" baseline="30000" dirty="0">
                <a:solidFill>
                  <a:schemeClr val="accent1"/>
                </a:solidFill>
                <a:cs typeface="Arial"/>
              </a:rPr>
              <a:t>2</a:t>
            </a:r>
          </a:p>
        </p:txBody>
      </p:sp>
      <p:sp>
        <p:nvSpPr>
          <p:cNvPr id="50" name="Content Placeholder 5">
            <a:extLst>
              <a:ext uri="{FF2B5EF4-FFF2-40B4-BE49-F238E27FC236}">
                <a16:creationId xmlns:a16="http://schemas.microsoft.com/office/drawing/2014/main" id="{C0C4A0B1-672D-9EC3-A666-C60810297DFD}"/>
              </a:ext>
            </a:extLst>
          </p:cNvPr>
          <p:cNvSpPr txBox="1">
            <a:spLocks/>
          </p:cNvSpPr>
          <p:nvPr/>
        </p:nvSpPr>
        <p:spPr>
          <a:xfrm>
            <a:off x="6186290" y="4327584"/>
            <a:ext cx="685631" cy="499184"/>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b="1" dirty="0">
                <a:solidFill>
                  <a:schemeClr val="accent1">
                    <a:lumMod val="75000"/>
                  </a:schemeClr>
                </a:solidFill>
                <a:cs typeface="Arial"/>
              </a:rPr>
              <a:t>14</a:t>
            </a:r>
            <a:endParaRPr lang="en-US" baseline="30000" dirty="0">
              <a:solidFill>
                <a:schemeClr val="accent1">
                  <a:lumMod val="75000"/>
                </a:schemeClr>
              </a:solidFill>
              <a:cs typeface="Arial"/>
            </a:endParaRPr>
          </a:p>
        </p:txBody>
      </p:sp>
      <p:sp>
        <p:nvSpPr>
          <p:cNvPr id="51" name="Content Placeholder 5">
            <a:extLst>
              <a:ext uri="{FF2B5EF4-FFF2-40B4-BE49-F238E27FC236}">
                <a16:creationId xmlns:a16="http://schemas.microsoft.com/office/drawing/2014/main" id="{67039A41-1834-39D6-6B77-35FEB6288A4D}"/>
              </a:ext>
            </a:extLst>
          </p:cNvPr>
          <p:cNvSpPr txBox="1">
            <a:spLocks/>
          </p:cNvSpPr>
          <p:nvPr/>
        </p:nvSpPr>
        <p:spPr>
          <a:xfrm>
            <a:off x="6230862" y="4130172"/>
            <a:ext cx="1509762" cy="2102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BUY</a:t>
            </a:r>
            <a:endParaRPr lang="en-US" sz="1200" baseline="30000" dirty="0">
              <a:solidFill>
                <a:schemeClr val="accent1"/>
              </a:solidFill>
              <a:cs typeface="Arial"/>
            </a:endParaRPr>
          </a:p>
        </p:txBody>
      </p:sp>
      <p:sp>
        <p:nvSpPr>
          <p:cNvPr id="52" name="Content Placeholder 5">
            <a:extLst>
              <a:ext uri="{FF2B5EF4-FFF2-40B4-BE49-F238E27FC236}">
                <a16:creationId xmlns:a16="http://schemas.microsoft.com/office/drawing/2014/main" id="{C5919C27-D182-BEB7-AA01-38896C712106}"/>
              </a:ext>
            </a:extLst>
          </p:cNvPr>
          <p:cNvSpPr txBox="1">
            <a:spLocks/>
          </p:cNvSpPr>
          <p:nvPr/>
        </p:nvSpPr>
        <p:spPr>
          <a:xfrm>
            <a:off x="6513099" y="4746488"/>
            <a:ext cx="673810" cy="499184"/>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b="1" dirty="0">
                <a:solidFill>
                  <a:schemeClr val="accent1"/>
                </a:solidFill>
                <a:cs typeface="Arial"/>
              </a:rPr>
              <a:t>50</a:t>
            </a:r>
            <a:endParaRPr lang="en-US" baseline="30000" dirty="0">
              <a:solidFill>
                <a:schemeClr val="accent1"/>
              </a:solidFill>
              <a:cs typeface="Arial"/>
            </a:endParaRPr>
          </a:p>
        </p:txBody>
      </p:sp>
      <p:sp>
        <p:nvSpPr>
          <p:cNvPr id="53" name="Content Placeholder 5">
            <a:extLst>
              <a:ext uri="{FF2B5EF4-FFF2-40B4-BE49-F238E27FC236}">
                <a16:creationId xmlns:a16="http://schemas.microsoft.com/office/drawing/2014/main" id="{F9497D9A-E0B3-3D6D-ECA7-8688754E052D}"/>
              </a:ext>
            </a:extLst>
          </p:cNvPr>
          <p:cNvSpPr txBox="1">
            <a:spLocks/>
          </p:cNvSpPr>
          <p:nvPr/>
        </p:nvSpPr>
        <p:spPr>
          <a:xfrm>
            <a:off x="6711349" y="4454918"/>
            <a:ext cx="1263491" cy="4116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Font typeface="IntelOne Display Regular" panose="020B0503020203020204" pitchFamily="34" charset="0"/>
              <a:buNone/>
              <a:defRPr/>
            </a:pPr>
            <a:r>
              <a:rPr lang="en-US" sz="1100" b="1" dirty="0">
                <a:solidFill>
                  <a:schemeClr val="accent1">
                    <a:lumMod val="75000"/>
                  </a:schemeClr>
                </a:solidFill>
                <a:cs typeface="Arial"/>
              </a:rPr>
              <a:t>5th Gen Xeon</a:t>
            </a:r>
            <a:endParaRPr lang="en-US" sz="1100" b="1" baseline="30000" dirty="0">
              <a:solidFill>
                <a:schemeClr val="accent1">
                  <a:lumMod val="75000"/>
                </a:schemeClr>
              </a:solidFill>
              <a:cs typeface="Arial"/>
            </a:endParaRPr>
          </a:p>
        </p:txBody>
      </p:sp>
      <p:sp>
        <p:nvSpPr>
          <p:cNvPr id="54" name="Content Placeholder 5">
            <a:extLst>
              <a:ext uri="{FF2B5EF4-FFF2-40B4-BE49-F238E27FC236}">
                <a16:creationId xmlns:a16="http://schemas.microsoft.com/office/drawing/2014/main" id="{F3719306-E4D0-C1A2-BB19-B422C43C7F7C}"/>
              </a:ext>
            </a:extLst>
          </p:cNvPr>
          <p:cNvSpPr txBox="1">
            <a:spLocks/>
          </p:cNvSpPr>
          <p:nvPr/>
        </p:nvSpPr>
        <p:spPr>
          <a:xfrm>
            <a:off x="7029125" y="4925221"/>
            <a:ext cx="1207485" cy="41163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Font typeface="IntelOne Display Regular" panose="020B0503020203020204" pitchFamily="34" charset="0"/>
              <a:buNone/>
              <a:defRPr/>
            </a:pPr>
            <a:r>
              <a:rPr lang="en-US" sz="1100" dirty="0">
                <a:solidFill>
                  <a:schemeClr val="accent1"/>
                </a:solidFill>
                <a:cs typeface="Arial"/>
              </a:rPr>
              <a:t>3rd Gen Xeon</a:t>
            </a:r>
            <a:endParaRPr lang="en-US" sz="1100" baseline="30000" dirty="0">
              <a:solidFill>
                <a:schemeClr val="accent1"/>
              </a:solidFill>
              <a:cs typeface="Arial"/>
            </a:endParaRPr>
          </a:p>
        </p:txBody>
      </p:sp>
      <p:sp>
        <p:nvSpPr>
          <p:cNvPr id="56" name="Content Placeholder 5">
            <a:extLst>
              <a:ext uri="{FF2B5EF4-FFF2-40B4-BE49-F238E27FC236}">
                <a16:creationId xmlns:a16="http://schemas.microsoft.com/office/drawing/2014/main" id="{51D9ABA9-5409-2B69-6D98-BE5E515D32F8}"/>
              </a:ext>
            </a:extLst>
          </p:cNvPr>
          <p:cNvSpPr txBox="1">
            <a:spLocks/>
          </p:cNvSpPr>
          <p:nvPr/>
        </p:nvSpPr>
        <p:spPr>
          <a:xfrm>
            <a:off x="8421472" y="4327584"/>
            <a:ext cx="685631" cy="499184"/>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b="1" dirty="0">
                <a:solidFill>
                  <a:schemeClr val="accent1">
                    <a:lumMod val="75000"/>
                  </a:schemeClr>
                </a:solidFill>
                <a:cs typeface="Arial"/>
              </a:rPr>
              <a:t>10</a:t>
            </a:r>
            <a:endParaRPr lang="en-US" baseline="30000" dirty="0">
              <a:solidFill>
                <a:schemeClr val="accent1">
                  <a:lumMod val="75000"/>
                </a:schemeClr>
              </a:solidFill>
              <a:cs typeface="Arial"/>
            </a:endParaRPr>
          </a:p>
        </p:txBody>
      </p:sp>
      <p:sp>
        <p:nvSpPr>
          <p:cNvPr id="57" name="Content Placeholder 5">
            <a:extLst>
              <a:ext uri="{FF2B5EF4-FFF2-40B4-BE49-F238E27FC236}">
                <a16:creationId xmlns:a16="http://schemas.microsoft.com/office/drawing/2014/main" id="{863D8A25-5882-00EB-BB3F-27308087C73A}"/>
              </a:ext>
            </a:extLst>
          </p:cNvPr>
          <p:cNvSpPr txBox="1">
            <a:spLocks/>
          </p:cNvSpPr>
          <p:nvPr/>
        </p:nvSpPr>
        <p:spPr>
          <a:xfrm>
            <a:off x="8466044" y="4130172"/>
            <a:ext cx="1509762" cy="2102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BUY</a:t>
            </a:r>
            <a:endParaRPr lang="en-US" sz="1200" baseline="30000" dirty="0">
              <a:solidFill>
                <a:schemeClr val="accent1"/>
              </a:solidFill>
              <a:cs typeface="Arial"/>
            </a:endParaRPr>
          </a:p>
        </p:txBody>
      </p:sp>
      <p:sp>
        <p:nvSpPr>
          <p:cNvPr id="58" name="Content Placeholder 5">
            <a:extLst>
              <a:ext uri="{FF2B5EF4-FFF2-40B4-BE49-F238E27FC236}">
                <a16:creationId xmlns:a16="http://schemas.microsoft.com/office/drawing/2014/main" id="{B28AF0A1-4059-876A-C810-67F29D8BE35B}"/>
              </a:ext>
            </a:extLst>
          </p:cNvPr>
          <p:cNvSpPr txBox="1">
            <a:spLocks/>
          </p:cNvSpPr>
          <p:nvPr/>
        </p:nvSpPr>
        <p:spPr>
          <a:xfrm>
            <a:off x="8748280" y="4746488"/>
            <a:ext cx="673810" cy="499184"/>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b="1" dirty="0">
                <a:solidFill>
                  <a:schemeClr val="accent1"/>
                </a:solidFill>
                <a:cs typeface="Arial"/>
              </a:rPr>
              <a:t>50</a:t>
            </a:r>
            <a:endParaRPr lang="en-US" baseline="30000" dirty="0">
              <a:solidFill>
                <a:schemeClr val="accent1"/>
              </a:solidFill>
              <a:cs typeface="Arial"/>
            </a:endParaRPr>
          </a:p>
        </p:txBody>
      </p:sp>
      <p:sp>
        <p:nvSpPr>
          <p:cNvPr id="59" name="Content Placeholder 5">
            <a:extLst>
              <a:ext uri="{FF2B5EF4-FFF2-40B4-BE49-F238E27FC236}">
                <a16:creationId xmlns:a16="http://schemas.microsoft.com/office/drawing/2014/main" id="{A4019FC7-DB48-3C37-8901-E64AF23E2B4C}"/>
              </a:ext>
            </a:extLst>
          </p:cNvPr>
          <p:cNvSpPr txBox="1">
            <a:spLocks/>
          </p:cNvSpPr>
          <p:nvPr/>
        </p:nvSpPr>
        <p:spPr>
          <a:xfrm>
            <a:off x="8912496" y="4466073"/>
            <a:ext cx="1367191" cy="436378"/>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Font typeface="IntelOne Display Regular" panose="020B0503020203020204" pitchFamily="34" charset="0"/>
              <a:buNone/>
              <a:defRPr/>
            </a:pPr>
            <a:r>
              <a:rPr lang="en-US" sz="1100" b="1" dirty="0">
                <a:solidFill>
                  <a:schemeClr val="accent1">
                    <a:lumMod val="75000"/>
                  </a:schemeClr>
                </a:solidFill>
                <a:cs typeface="Arial"/>
              </a:rPr>
              <a:t>5th Gen Xeon</a:t>
            </a:r>
            <a:endParaRPr lang="en-US" sz="1100" b="1" baseline="30000" dirty="0">
              <a:solidFill>
                <a:schemeClr val="accent1">
                  <a:lumMod val="75000"/>
                </a:schemeClr>
              </a:solidFill>
              <a:cs typeface="Arial"/>
            </a:endParaRPr>
          </a:p>
        </p:txBody>
      </p:sp>
      <p:sp>
        <p:nvSpPr>
          <p:cNvPr id="60" name="Content Placeholder 5">
            <a:extLst>
              <a:ext uri="{FF2B5EF4-FFF2-40B4-BE49-F238E27FC236}">
                <a16:creationId xmlns:a16="http://schemas.microsoft.com/office/drawing/2014/main" id="{1C745417-6C6B-20EC-1AC1-26926BB3A77A}"/>
              </a:ext>
            </a:extLst>
          </p:cNvPr>
          <p:cNvSpPr txBox="1">
            <a:spLocks/>
          </p:cNvSpPr>
          <p:nvPr/>
        </p:nvSpPr>
        <p:spPr>
          <a:xfrm>
            <a:off x="9271319" y="4902343"/>
            <a:ext cx="1323365" cy="41163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Font typeface="IntelOne Display Regular" panose="020B0503020203020204" pitchFamily="34" charset="0"/>
              <a:buNone/>
              <a:defRPr/>
            </a:pPr>
            <a:r>
              <a:rPr lang="en-US" sz="1100" dirty="0">
                <a:solidFill>
                  <a:schemeClr val="accent1"/>
                </a:solidFill>
                <a:cs typeface="Arial"/>
              </a:rPr>
              <a:t>3rd Gen Xeon</a:t>
            </a:r>
            <a:endParaRPr lang="en-US" sz="1100" baseline="30000" dirty="0">
              <a:solidFill>
                <a:schemeClr val="accent1"/>
              </a:solidFill>
              <a:cs typeface="Arial"/>
            </a:endParaRPr>
          </a:p>
        </p:txBody>
      </p:sp>
      <p:sp>
        <p:nvSpPr>
          <p:cNvPr id="61" name="Content Placeholder 5">
            <a:extLst>
              <a:ext uri="{FF2B5EF4-FFF2-40B4-BE49-F238E27FC236}">
                <a16:creationId xmlns:a16="http://schemas.microsoft.com/office/drawing/2014/main" id="{2E4C7671-82EE-5CD5-B15E-60D2B4B5B8FE}"/>
              </a:ext>
            </a:extLst>
          </p:cNvPr>
          <p:cNvSpPr txBox="1">
            <a:spLocks/>
          </p:cNvSpPr>
          <p:nvPr/>
        </p:nvSpPr>
        <p:spPr>
          <a:xfrm>
            <a:off x="3634415" y="5252161"/>
            <a:ext cx="1904010" cy="66819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2200" b="1" dirty="0">
                <a:solidFill>
                  <a:schemeClr val="accent1"/>
                </a:solidFill>
                <a:cs typeface="Arial"/>
              </a:rPr>
              <a:t>~1700 MWh</a:t>
            </a:r>
          </a:p>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Fleet Energy Savings</a:t>
            </a:r>
            <a:r>
              <a:rPr lang="en-US" sz="1200" baseline="30000" dirty="0">
                <a:solidFill>
                  <a:schemeClr val="accent1"/>
                </a:solidFill>
                <a:cs typeface="Arial"/>
              </a:rPr>
              <a:t>2</a:t>
            </a:r>
          </a:p>
        </p:txBody>
      </p:sp>
      <p:sp>
        <p:nvSpPr>
          <p:cNvPr id="62" name="Content Placeholder 5">
            <a:extLst>
              <a:ext uri="{FF2B5EF4-FFF2-40B4-BE49-F238E27FC236}">
                <a16:creationId xmlns:a16="http://schemas.microsoft.com/office/drawing/2014/main" id="{C89736B7-A664-D6CB-17A0-E2C976A6AA5F}"/>
              </a:ext>
            </a:extLst>
          </p:cNvPr>
          <p:cNvSpPr txBox="1">
            <a:spLocks/>
          </p:cNvSpPr>
          <p:nvPr/>
        </p:nvSpPr>
        <p:spPr>
          <a:xfrm>
            <a:off x="6078308" y="5279122"/>
            <a:ext cx="1904010" cy="66819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2200" b="1" dirty="0">
                <a:solidFill>
                  <a:schemeClr val="accent1"/>
                </a:solidFill>
                <a:cs typeface="Arial"/>
              </a:rPr>
              <a:t>~1480 MWh</a:t>
            </a:r>
          </a:p>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Fleet Energy Savings</a:t>
            </a:r>
            <a:r>
              <a:rPr lang="en-US" sz="1200" baseline="30000" dirty="0">
                <a:solidFill>
                  <a:schemeClr val="accent1"/>
                </a:solidFill>
                <a:cs typeface="Arial"/>
              </a:rPr>
              <a:t>2</a:t>
            </a:r>
          </a:p>
        </p:txBody>
      </p:sp>
      <p:sp>
        <p:nvSpPr>
          <p:cNvPr id="63" name="Content Placeholder 5">
            <a:extLst>
              <a:ext uri="{FF2B5EF4-FFF2-40B4-BE49-F238E27FC236}">
                <a16:creationId xmlns:a16="http://schemas.microsoft.com/office/drawing/2014/main" id="{B893390E-2395-94D3-94E5-2DE7E644DFDA}"/>
              </a:ext>
            </a:extLst>
          </p:cNvPr>
          <p:cNvSpPr txBox="1">
            <a:spLocks/>
          </p:cNvSpPr>
          <p:nvPr/>
        </p:nvSpPr>
        <p:spPr>
          <a:xfrm>
            <a:off x="8323057" y="5279122"/>
            <a:ext cx="1956630" cy="66819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ts val="0"/>
              </a:spcBef>
              <a:buFont typeface="IntelOne Display Regular" panose="020B0503020203020204" pitchFamily="34" charset="0"/>
              <a:buNone/>
              <a:defRPr/>
            </a:pPr>
            <a:r>
              <a:rPr lang="en-US" sz="2200" b="1" dirty="0">
                <a:solidFill>
                  <a:schemeClr val="accent1"/>
                </a:solidFill>
                <a:cs typeface="Arial"/>
              </a:rPr>
              <a:t>~1700 MWh</a:t>
            </a:r>
          </a:p>
          <a:p>
            <a:pPr marL="0" indent="0" algn="ctr">
              <a:lnSpc>
                <a:spcPct val="100000"/>
              </a:lnSpc>
              <a:spcBef>
                <a:spcPts val="0"/>
              </a:spcBef>
              <a:buFont typeface="IntelOne Display Regular" panose="020B0503020203020204" pitchFamily="34" charset="0"/>
              <a:buNone/>
              <a:defRPr/>
            </a:pPr>
            <a:r>
              <a:rPr lang="en-US" sz="1200" dirty="0">
                <a:solidFill>
                  <a:schemeClr val="accent1"/>
                </a:solidFill>
                <a:cs typeface="Arial"/>
              </a:rPr>
              <a:t>Fleet Energy Savings</a:t>
            </a:r>
            <a:r>
              <a:rPr lang="en-US" sz="1200" baseline="30000" dirty="0">
                <a:solidFill>
                  <a:schemeClr val="accent1"/>
                </a:solidFill>
                <a:cs typeface="Arial"/>
              </a:rPr>
              <a:t>2</a:t>
            </a:r>
          </a:p>
        </p:txBody>
      </p:sp>
      <p:cxnSp>
        <p:nvCxnSpPr>
          <p:cNvPr id="64" name="Straight Connector 63">
            <a:extLst>
              <a:ext uri="{FF2B5EF4-FFF2-40B4-BE49-F238E27FC236}">
                <a16:creationId xmlns:a16="http://schemas.microsoft.com/office/drawing/2014/main" id="{2A20C3A2-6AC6-CBB5-3A61-DFF6CAC99313}"/>
              </a:ext>
              <a:ext uri="{C183D7F6-B498-43B3-948B-1728B52AA6E4}">
                <adec:decorative xmlns:adec="http://schemas.microsoft.com/office/drawing/2017/decorative" val="1"/>
              </a:ext>
            </a:extLst>
          </p:cNvPr>
          <p:cNvCxnSpPr/>
          <p:nvPr/>
        </p:nvCxnSpPr>
        <p:spPr>
          <a:xfrm>
            <a:off x="6142631" y="2266606"/>
            <a:ext cx="3997351"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602E21B-93F2-7CDC-F9DE-F84AA66A0AE6}"/>
              </a:ext>
            </a:extLst>
          </p:cNvPr>
          <p:cNvSpPr txBox="1"/>
          <p:nvPr/>
        </p:nvSpPr>
        <p:spPr>
          <a:xfrm>
            <a:off x="567807" y="1087395"/>
            <a:ext cx="9890546" cy="646331"/>
          </a:xfrm>
          <a:prstGeom prst="rect">
            <a:avLst/>
          </a:prstGeom>
          <a:noFill/>
        </p:spPr>
        <p:txBody>
          <a:bodyPr wrap="square" rtlCol="0">
            <a:spAutoFit/>
          </a:bodyPr>
          <a:lstStyle/>
          <a:p>
            <a:r>
              <a:rPr lang="en-US" dirty="0"/>
              <a:t>Modernizing infrastructure using Intel Xeon processors delivers TCO advantages that are even more substantial when replacing older equipment.</a:t>
            </a:r>
          </a:p>
        </p:txBody>
      </p:sp>
      <p:sp>
        <p:nvSpPr>
          <p:cNvPr id="6" name="TextBox 5">
            <a:extLst>
              <a:ext uri="{FF2B5EF4-FFF2-40B4-BE49-F238E27FC236}">
                <a16:creationId xmlns:a16="http://schemas.microsoft.com/office/drawing/2014/main" id="{0F20B32D-0E2B-BFAA-2D2A-2886294B96C2}"/>
              </a:ext>
            </a:extLst>
          </p:cNvPr>
          <p:cNvSpPr txBox="1"/>
          <p:nvPr/>
        </p:nvSpPr>
        <p:spPr>
          <a:xfrm>
            <a:off x="3349800" y="6464092"/>
            <a:ext cx="5186035" cy="369332"/>
          </a:xfrm>
          <a:prstGeom prst="rect">
            <a:avLst/>
          </a:prstGeom>
          <a:noFill/>
        </p:spPr>
        <p:txBody>
          <a:bodyPr wrap="none" rtlCol="0">
            <a:spAutoFit/>
          </a:bodyPr>
          <a:lstStyle/>
          <a:p>
            <a:r>
              <a:rPr lang="en-IN" sz="900" dirty="0"/>
              <a:t>Performance varies by part, use, configuration and other factors. Learn more at</a:t>
            </a:r>
            <a:br>
              <a:rPr lang="en-IN" sz="900" dirty="0"/>
            </a:br>
            <a:r>
              <a:rPr lang="en-IN" sz="900" dirty="0">
                <a:solidFill>
                  <a:schemeClr val="tx2"/>
                </a:solidFill>
                <a:hlinkClick r:id="rId4">
                  <a:extLst>
                    <a:ext uri="{A12FA001-AC4F-418D-AE19-62706E023703}">
                      <ahyp:hlinkClr xmlns:ahyp="http://schemas.microsoft.com/office/drawing/2018/hyperlinkcolor" val="tx"/>
                    </a:ext>
                  </a:extLst>
                </a:hlinkClick>
              </a:rPr>
              <a:t>www.Intel.com/Performancelndex</a:t>
            </a:r>
            <a:r>
              <a:rPr lang="en-IN" sz="900" dirty="0"/>
              <a:t>. See backup for workloads and configurations. Results may vary.</a:t>
            </a:r>
            <a:endParaRPr lang="en-US" sz="900" dirty="0">
              <a:solidFill>
                <a:schemeClr val="tx2"/>
              </a:solidFill>
              <a:latin typeface="+mj-lt"/>
            </a:endParaRPr>
          </a:p>
        </p:txBody>
      </p:sp>
    </p:spTree>
    <p:extLst>
      <p:ext uri="{BB962C8B-B14F-4D97-AF65-F5344CB8AC3E}">
        <p14:creationId xmlns:p14="http://schemas.microsoft.com/office/powerpoint/2010/main" val="7508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1FC0004E-1757-E600-4577-77608690FAB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942650152"/>
              </p:ext>
            </p:extLst>
          </p:nvPr>
        </p:nvGraphicFramePr>
        <p:xfrm>
          <a:off x="793955" y="2291355"/>
          <a:ext cx="11242880" cy="378033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FEB5FA3C-4E4B-6B7F-8AD6-31D1E9AAF744}"/>
              </a:ext>
              <a:ext uri="{C183D7F6-B498-43B3-948B-1728B52AA6E4}">
                <adec:decorative xmlns:adec="http://schemas.microsoft.com/office/drawing/2017/decorative" val="1"/>
              </a:ext>
            </a:extLst>
          </p:cNvPr>
          <p:cNvCxnSpPr>
            <a:cxnSpLocks/>
          </p:cNvCxnSpPr>
          <p:nvPr/>
        </p:nvCxnSpPr>
        <p:spPr>
          <a:xfrm>
            <a:off x="936849" y="3783339"/>
            <a:ext cx="11011614" cy="18102"/>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E75714-2AC0-8E2E-7BD6-E6DA5519A706}"/>
              </a:ext>
            </a:extLst>
          </p:cNvPr>
          <p:cNvSpPr>
            <a:spLocks noGrp="1"/>
          </p:cNvSpPr>
          <p:nvPr>
            <p:ph type="title"/>
          </p:nvPr>
        </p:nvSpPr>
        <p:spPr>
          <a:xfrm>
            <a:off x="588963" y="457200"/>
            <a:ext cx="11017250" cy="830997"/>
          </a:xfrm>
        </p:spPr>
        <p:txBody>
          <a:bodyPr/>
          <a:lstStyle/>
          <a:p>
            <a:r>
              <a:rPr lang="en-US" sz="3000"/>
              <a:t>Microsoft Azure Local with 5</a:t>
            </a:r>
            <a:r>
              <a:rPr lang="en-US" sz="3000" baseline="30000"/>
              <a:t>th</a:t>
            </a:r>
            <a:r>
              <a:rPr lang="en-US" sz="3000"/>
              <a:t> Gen Intel® Xeon® Processors Delivers Performance for Demanding Workloads</a:t>
            </a:r>
            <a:endParaRPr lang="en-IN" sz="3000"/>
          </a:p>
        </p:txBody>
      </p:sp>
      <p:sp>
        <p:nvSpPr>
          <p:cNvPr id="25" name="Rectangle 24">
            <a:extLst>
              <a:ext uri="{FF2B5EF4-FFF2-40B4-BE49-F238E27FC236}">
                <a16:creationId xmlns:a16="http://schemas.microsoft.com/office/drawing/2014/main" id="{F832073D-6B38-6FD8-3F86-F43F3650F2AB}"/>
              </a:ext>
            </a:extLst>
          </p:cNvPr>
          <p:cNvSpPr>
            <a:spLocks/>
          </p:cNvSpPr>
          <p:nvPr/>
        </p:nvSpPr>
        <p:spPr bwMode="auto">
          <a:xfrm>
            <a:off x="0" y="5839284"/>
            <a:ext cx="12192000" cy="363946"/>
          </a:xfrm>
          <a:prstGeom prst="rect">
            <a:avLst/>
          </a:prstGeom>
          <a:gradFill flip="none" rotWithShape="1">
            <a:gsLst>
              <a:gs pos="100000">
                <a:schemeClr val="accent6"/>
              </a:gs>
              <a:gs pos="8000">
                <a:schemeClr val="accent1"/>
              </a:gs>
            </a:gsLst>
            <a:lin ang="189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sym typeface="Calibri"/>
              </a:rPr>
              <a:t>Performance increased gen-to-gen, scales with cluster size, and higher series of Xeon</a:t>
            </a:r>
          </a:p>
        </p:txBody>
      </p:sp>
      <p:grpSp>
        <p:nvGrpSpPr>
          <p:cNvPr id="3" name="Group 2">
            <a:extLst>
              <a:ext uri="{FF2B5EF4-FFF2-40B4-BE49-F238E27FC236}">
                <a16:creationId xmlns:a16="http://schemas.microsoft.com/office/drawing/2014/main" id="{D40CEA01-3E2A-8E88-0EB8-568CDD081FB8}"/>
              </a:ext>
              <a:ext uri="{C183D7F6-B498-43B3-948B-1728B52AA6E4}">
                <adec:decorative xmlns:adec="http://schemas.microsoft.com/office/drawing/2017/decorative" val="1"/>
              </a:ext>
            </a:extLst>
          </p:cNvPr>
          <p:cNvGrpSpPr/>
          <p:nvPr/>
        </p:nvGrpSpPr>
        <p:grpSpPr>
          <a:xfrm>
            <a:off x="584201" y="6476720"/>
            <a:ext cx="1595438" cy="214349"/>
            <a:chOff x="584200" y="166636"/>
            <a:chExt cx="2177937" cy="292608"/>
          </a:xfrm>
        </p:grpSpPr>
        <p:pic>
          <p:nvPicPr>
            <p:cNvPr id="4" name="MS logo gray - EMF" descr="Microsoft logo, gray text version">
              <a:extLst>
                <a:ext uri="{FF2B5EF4-FFF2-40B4-BE49-F238E27FC236}">
                  <a16:creationId xmlns:a16="http://schemas.microsoft.com/office/drawing/2014/main" id="{46463B01-26D5-36B4-40AD-3EAC4D1C65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166636"/>
              <a:ext cx="1366440" cy="292608"/>
            </a:xfrm>
            <a:prstGeom prst="rect">
              <a:avLst/>
            </a:prstGeom>
          </p:spPr>
        </p:pic>
        <p:pic>
          <p:nvPicPr>
            <p:cNvPr id="5" name="Picture 4" descr="A blue and black logo&#10;&#10;Description automatically generated">
              <a:extLst>
                <a:ext uri="{FF2B5EF4-FFF2-40B4-BE49-F238E27FC236}">
                  <a16:creationId xmlns:a16="http://schemas.microsoft.com/office/drawing/2014/main" id="{31DB1CB9-98A3-F7BC-6C9D-530CA13510EB}"/>
                </a:ext>
              </a:extLst>
            </p:cNvPr>
            <p:cNvPicPr>
              <a:picLocks noChangeAspect="1"/>
            </p:cNvPicPr>
            <p:nvPr/>
          </p:nvPicPr>
          <p:blipFill>
            <a:blip r:embed="rId5"/>
            <a:stretch>
              <a:fillRect/>
            </a:stretch>
          </p:blipFill>
          <p:spPr>
            <a:xfrm>
              <a:off x="2240671" y="207170"/>
              <a:ext cx="521466" cy="211540"/>
            </a:xfrm>
            <a:prstGeom prst="rect">
              <a:avLst/>
            </a:prstGeom>
          </p:spPr>
        </p:pic>
        <p:cxnSp>
          <p:nvCxnSpPr>
            <p:cNvPr id="6" name="Straight Connector 5">
              <a:extLst>
                <a:ext uri="{FF2B5EF4-FFF2-40B4-BE49-F238E27FC236}">
                  <a16:creationId xmlns:a16="http://schemas.microsoft.com/office/drawing/2014/main" id="{B5FF2243-4931-43E3-F0F0-93E687D6FEC4}"/>
                </a:ext>
              </a:extLst>
            </p:cNvPr>
            <p:cNvCxnSpPr>
              <a:cxnSpLocks/>
            </p:cNvCxnSpPr>
            <p:nvPr/>
          </p:nvCxnSpPr>
          <p:spPr>
            <a:xfrm>
              <a:off x="2095655" y="207170"/>
              <a:ext cx="0" cy="21154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911ACDB8-627D-F12C-5DD2-E527AF2AE7B8}"/>
              </a:ext>
            </a:extLst>
          </p:cNvPr>
          <p:cNvSpPr/>
          <p:nvPr/>
        </p:nvSpPr>
        <p:spPr>
          <a:xfrm>
            <a:off x="334303" y="3591821"/>
            <a:ext cx="646772" cy="464956"/>
          </a:xfrm>
          <a:prstGeom prst="rect">
            <a:avLst/>
          </a:prstGeom>
          <a:no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r>
              <a:rPr lang="en-US" sz="1200">
                <a:solidFill>
                  <a:schemeClr val="accent5"/>
                </a:solidFill>
                <a:latin typeface="+mj-lt"/>
              </a:rPr>
              <a:t>EPYC9554</a:t>
            </a:r>
          </a:p>
          <a:p>
            <a:pPr algn="ctr">
              <a:lnSpc>
                <a:spcPct val="85000"/>
              </a:lnSpc>
            </a:pPr>
            <a:r>
              <a:rPr lang="en-US" sz="1200">
                <a:solidFill>
                  <a:schemeClr val="accent5"/>
                </a:solidFill>
                <a:latin typeface="+mj-lt"/>
              </a:rPr>
              <a:t>= 1.0</a:t>
            </a:r>
          </a:p>
        </p:txBody>
      </p:sp>
      <p:sp>
        <p:nvSpPr>
          <p:cNvPr id="11" name="Rectangle 10">
            <a:extLst>
              <a:ext uri="{FF2B5EF4-FFF2-40B4-BE49-F238E27FC236}">
                <a16:creationId xmlns:a16="http://schemas.microsoft.com/office/drawing/2014/main" id="{117E8C77-9365-BF16-901E-C5E1AF7AB57B}"/>
              </a:ext>
              <a:ext uri="{C183D7F6-B498-43B3-948B-1728B52AA6E4}">
                <adec:decorative xmlns:adec="http://schemas.microsoft.com/office/drawing/2017/decorative" val="1"/>
              </a:ext>
            </a:extLst>
          </p:cNvPr>
          <p:cNvSpPr/>
          <p:nvPr/>
        </p:nvSpPr>
        <p:spPr>
          <a:xfrm>
            <a:off x="6593929" y="1738821"/>
            <a:ext cx="274320" cy="1003851"/>
          </a:xfrm>
          <a:prstGeom prst="rect">
            <a:avLst/>
          </a:prstGeom>
          <a:solidFill>
            <a:schemeClr val="accent1"/>
          </a:solid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endParaRPr lang="en-US" sz="3200">
              <a:solidFill>
                <a:srgbClr val="004A86"/>
              </a:solidFill>
              <a:latin typeface="+mj-lt"/>
            </a:endParaRPr>
          </a:p>
        </p:txBody>
      </p:sp>
      <p:sp>
        <p:nvSpPr>
          <p:cNvPr id="12" name="Rectangle 11">
            <a:extLst>
              <a:ext uri="{FF2B5EF4-FFF2-40B4-BE49-F238E27FC236}">
                <a16:creationId xmlns:a16="http://schemas.microsoft.com/office/drawing/2014/main" id="{E4F6FD35-EA67-FA2E-ACA8-96766F889785}"/>
              </a:ext>
              <a:ext uri="{C183D7F6-B498-43B3-948B-1728B52AA6E4}">
                <adec:decorative xmlns:adec="http://schemas.microsoft.com/office/drawing/2017/decorative" val="1"/>
              </a:ext>
            </a:extLst>
          </p:cNvPr>
          <p:cNvSpPr/>
          <p:nvPr/>
        </p:nvSpPr>
        <p:spPr>
          <a:xfrm>
            <a:off x="7503563" y="2188270"/>
            <a:ext cx="283464" cy="349734"/>
          </a:xfrm>
          <a:prstGeom prst="rect">
            <a:avLst/>
          </a:prstGeom>
          <a:solidFill>
            <a:schemeClr val="accent1"/>
          </a:solid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endParaRPr lang="en-US" sz="3200">
              <a:solidFill>
                <a:srgbClr val="004A86"/>
              </a:solidFill>
              <a:latin typeface="+mj-lt"/>
            </a:endParaRPr>
          </a:p>
        </p:txBody>
      </p:sp>
      <p:sp>
        <p:nvSpPr>
          <p:cNvPr id="13" name="Rectangle 12">
            <a:extLst>
              <a:ext uri="{FF2B5EF4-FFF2-40B4-BE49-F238E27FC236}">
                <a16:creationId xmlns:a16="http://schemas.microsoft.com/office/drawing/2014/main" id="{11C81D66-8A01-6AF2-1320-A388701072AB}"/>
              </a:ext>
            </a:extLst>
          </p:cNvPr>
          <p:cNvSpPr/>
          <p:nvPr/>
        </p:nvSpPr>
        <p:spPr>
          <a:xfrm>
            <a:off x="6547055" y="1591380"/>
            <a:ext cx="377825" cy="172695"/>
          </a:xfrm>
          <a:prstGeom prst="rect">
            <a:avLst/>
          </a:prstGeom>
          <a:no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r>
              <a:rPr lang="en-US" sz="900">
                <a:solidFill>
                  <a:schemeClr val="tx2"/>
                </a:solidFill>
                <a:latin typeface="IntelOne Display Regular" panose="020B0503020203020204" pitchFamily="34" charset="77"/>
              </a:rPr>
              <a:t>2.51</a:t>
            </a:r>
          </a:p>
        </p:txBody>
      </p:sp>
      <p:sp>
        <p:nvSpPr>
          <p:cNvPr id="15" name="Rectangle 14">
            <a:extLst>
              <a:ext uri="{FF2B5EF4-FFF2-40B4-BE49-F238E27FC236}">
                <a16:creationId xmlns:a16="http://schemas.microsoft.com/office/drawing/2014/main" id="{4C50CD4D-637E-561E-F268-41843DEDA40C}"/>
              </a:ext>
            </a:extLst>
          </p:cNvPr>
          <p:cNvSpPr/>
          <p:nvPr/>
        </p:nvSpPr>
        <p:spPr>
          <a:xfrm>
            <a:off x="7458281" y="1993961"/>
            <a:ext cx="365124" cy="172695"/>
          </a:xfrm>
          <a:prstGeom prst="rect">
            <a:avLst/>
          </a:prstGeom>
          <a:no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r>
              <a:rPr lang="en-US" sz="900">
                <a:solidFill>
                  <a:schemeClr val="tx2"/>
                </a:solidFill>
                <a:latin typeface="IntelOne Display Regular" panose="020B0503020203020204" pitchFamily="34" charset="77"/>
              </a:rPr>
              <a:t>2.17</a:t>
            </a:r>
          </a:p>
        </p:txBody>
      </p:sp>
      <p:sp>
        <p:nvSpPr>
          <p:cNvPr id="17" name="Rectangle 16">
            <a:extLst>
              <a:ext uri="{FF2B5EF4-FFF2-40B4-BE49-F238E27FC236}">
                <a16:creationId xmlns:a16="http://schemas.microsoft.com/office/drawing/2014/main" id="{BD9FDA48-455F-8C88-6D6C-CABC3EDB379D}"/>
              </a:ext>
            </a:extLst>
          </p:cNvPr>
          <p:cNvSpPr/>
          <p:nvPr/>
        </p:nvSpPr>
        <p:spPr>
          <a:xfrm>
            <a:off x="1051413" y="4709523"/>
            <a:ext cx="1602324" cy="336135"/>
          </a:xfrm>
          <a:prstGeom prst="rect">
            <a:avLst/>
          </a:prstGeom>
          <a:solidFill>
            <a:srgbClr val="808080">
              <a:alpha val="60000"/>
            </a:srgbClr>
          </a:solid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r>
              <a:rPr lang="en-US">
                <a:solidFill>
                  <a:schemeClr val="bg1"/>
                </a:solidFill>
                <a:latin typeface="+mj-lt"/>
              </a:rPr>
              <a:t>Web</a:t>
            </a:r>
          </a:p>
        </p:txBody>
      </p:sp>
      <p:sp>
        <p:nvSpPr>
          <p:cNvPr id="19" name="Rectangle 18">
            <a:extLst>
              <a:ext uri="{FF2B5EF4-FFF2-40B4-BE49-F238E27FC236}">
                <a16:creationId xmlns:a16="http://schemas.microsoft.com/office/drawing/2014/main" id="{5B15DA80-5C2F-84F5-BB01-C17BA618C14E}"/>
              </a:ext>
            </a:extLst>
          </p:cNvPr>
          <p:cNvSpPr/>
          <p:nvPr/>
        </p:nvSpPr>
        <p:spPr>
          <a:xfrm>
            <a:off x="2880255" y="4709522"/>
            <a:ext cx="3410986" cy="336135"/>
          </a:xfrm>
          <a:prstGeom prst="rect">
            <a:avLst/>
          </a:prstGeom>
          <a:solidFill>
            <a:srgbClr val="808080">
              <a:alpha val="60000"/>
            </a:srgbClr>
          </a:solid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r>
              <a:rPr lang="en-US">
                <a:solidFill>
                  <a:schemeClr val="bg1"/>
                </a:solidFill>
                <a:latin typeface="+mj-lt"/>
              </a:rPr>
              <a:t>Data Services</a:t>
            </a:r>
          </a:p>
        </p:txBody>
      </p:sp>
      <p:sp>
        <p:nvSpPr>
          <p:cNvPr id="20" name="Rectangle 19">
            <a:extLst>
              <a:ext uri="{FF2B5EF4-FFF2-40B4-BE49-F238E27FC236}">
                <a16:creationId xmlns:a16="http://schemas.microsoft.com/office/drawing/2014/main" id="{EC34E24A-16A2-F9CF-265E-91DDBC8245CD}"/>
              </a:ext>
            </a:extLst>
          </p:cNvPr>
          <p:cNvSpPr/>
          <p:nvPr/>
        </p:nvSpPr>
        <p:spPr>
          <a:xfrm>
            <a:off x="6517758" y="4709522"/>
            <a:ext cx="1642475" cy="336135"/>
          </a:xfrm>
          <a:prstGeom prst="rect">
            <a:avLst/>
          </a:prstGeom>
          <a:solidFill>
            <a:srgbClr val="808080">
              <a:alpha val="60000"/>
            </a:srgbClr>
          </a:solid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r>
              <a:rPr lang="en-US">
                <a:solidFill>
                  <a:schemeClr val="bg1"/>
                </a:solidFill>
                <a:latin typeface="+mj-lt"/>
              </a:rPr>
              <a:t>Storage</a:t>
            </a:r>
          </a:p>
        </p:txBody>
      </p:sp>
      <p:sp>
        <p:nvSpPr>
          <p:cNvPr id="21" name="Rectangle 20">
            <a:extLst>
              <a:ext uri="{FF2B5EF4-FFF2-40B4-BE49-F238E27FC236}">
                <a16:creationId xmlns:a16="http://schemas.microsoft.com/office/drawing/2014/main" id="{228D2B16-199E-4604-D805-BFDDD0E4FD49}"/>
              </a:ext>
            </a:extLst>
          </p:cNvPr>
          <p:cNvSpPr/>
          <p:nvPr/>
        </p:nvSpPr>
        <p:spPr>
          <a:xfrm>
            <a:off x="8375184" y="4709521"/>
            <a:ext cx="3431341" cy="336135"/>
          </a:xfrm>
          <a:prstGeom prst="rect">
            <a:avLst/>
          </a:prstGeom>
          <a:solidFill>
            <a:srgbClr val="808080">
              <a:alpha val="60000"/>
            </a:srgbClr>
          </a:solidFill>
          <a:ln w="12700">
            <a:noFill/>
          </a:ln>
          <a:effectLst/>
          <a:scene3d>
            <a:camera prst="orthographicFront"/>
            <a:lightRig rig="threePt" dir="t"/>
          </a:scene3d>
          <a:sp3d extrusionH="228600" prstMaterial="matte"/>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85000"/>
              </a:lnSpc>
            </a:pPr>
            <a:r>
              <a:rPr lang="en-US">
                <a:solidFill>
                  <a:schemeClr val="bg1"/>
                </a:solidFill>
                <a:latin typeface="+mj-lt"/>
              </a:rPr>
              <a:t>HPC</a:t>
            </a:r>
          </a:p>
        </p:txBody>
      </p:sp>
      <p:cxnSp>
        <p:nvCxnSpPr>
          <p:cNvPr id="23" name="Straight Connector 22">
            <a:extLst>
              <a:ext uri="{FF2B5EF4-FFF2-40B4-BE49-F238E27FC236}">
                <a16:creationId xmlns:a16="http://schemas.microsoft.com/office/drawing/2014/main" id="{67D2E13C-2606-6830-C38D-5C50CED86FA2}"/>
              </a:ext>
              <a:ext uri="{C183D7F6-B498-43B3-948B-1728B52AA6E4}">
                <adec:decorative xmlns:adec="http://schemas.microsoft.com/office/drawing/2017/decorative" val="1"/>
              </a:ext>
            </a:extLst>
          </p:cNvPr>
          <p:cNvCxnSpPr>
            <a:cxnSpLocks/>
            <a:stCxn id="17" idx="1"/>
          </p:cNvCxnSpPr>
          <p:nvPr/>
        </p:nvCxnSpPr>
        <p:spPr>
          <a:xfrm>
            <a:off x="1051413" y="4877591"/>
            <a:ext cx="1602324" cy="18103"/>
          </a:xfrm>
          <a:prstGeom prst="line">
            <a:avLst/>
          </a:prstGeom>
          <a:ln w="22225">
            <a:gradFill flip="none" rotWithShape="1">
              <a:gsLst>
                <a:gs pos="0">
                  <a:schemeClr val="accent1">
                    <a:lumMod val="5000"/>
                    <a:lumOff val="95000"/>
                  </a:schemeClr>
                </a:gs>
                <a:gs pos="70000">
                  <a:srgbClr val="FFFFFF">
                    <a:alpha val="0"/>
                  </a:srgbClr>
                </a:gs>
                <a:gs pos="30000">
                  <a:schemeClr val="bg1">
                    <a:alpha val="0"/>
                  </a:schemeClr>
                </a:gs>
                <a:gs pos="100000">
                  <a:schemeClr val="bg1"/>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A2E0A5-3006-EF68-43F1-E4D88B50CD10}"/>
              </a:ext>
              <a:ext uri="{C183D7F6-B498-43B3-948B-1728B52AA6E4}">
                <adec:decorative xmlns:adec="http://schemas.microsoft.com/office/drawing/2017/decorative" val="1"/>
              </a:ext>
            </a:extLst>
          </p:cNvPr>
          <p:cNvCxnSpPr>
            <a:cxnSpLocks/>
            <a:stCxn id="19" idx="1"/>
          </p:cNvCxnSpPr>
          <p:nvPr/>
        </p:nvCxnSpPr>
        <p:spPr>
          <a:xfrm>
            <a:off x="2880255" y="4877590"/>
            <a:ext cx="3410986" cy="0"/>
          </a:xfrm>
          <a:prstGeom prst="line">
            <a:avLst/>
          </a:prstGeom>
          <a:ln w="22225">
            <a:gradFill flip="none" rotWithShape="1">
              <a:gsLst>
                <a:gs pos="0">
                  <a:schemeClr val="accent1">
                    <a:lumMod val="5000"/>
                    <a:lumOff val="95000"/>
                  </a:schemeClr>
                </a:gs>
                <a:gs pos="70000">
                  <a:srgbClr val="FFFFFF">
                    <a:alpha val="0"/>
                  </a:srgbClr>
                </a:gs>
                <a:gs pos="30000">
                  <a:schemeClr val="bg1">
                    <a:alpha val="0"/>
                  </a:schemeClr>
                </a:gs>
                <a:gs pos="100000">
                  <a:schemeClr val="bg1"/>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9C2B686-D20C-C349-C8A5-1A92495B72D1}"/>
              </a:ext>
              <a:ext uri="{C183D7F6-B498-43B3-948B-1728B52AA6E4}">
                <adec:decorative xmlns:adec="http://schemas.microsoft.com/office/drawing/2017/decorative" val="1"/>
              </a:ext>
            </a:extLst>
          </p:cNvPr>
          <p:cNvCxnSpPr>
            <a:cxnSpLocks/>
            <a:stCxn id="20" idx="1"/>
          </p:cNvCxnSpPr>
          <p:nvPr/>
        </p:nvCxnSpPr>
        <p:spPr>
          <a:xfrm>
            <a:off x="6517758" y="4877590"/>
            <a:ext cx="1664780" cy="18104"/>
          </a:xfrm>
          <a:prstGeom prst="line">
            <a:avLst/>
          </a:prstGeom>
          <a:ln w="22225">
            <a:gradFill flip="none" rotWithShape="1">
              <a:gsLst>
                <a:gs pos="0">
                  <a:schemeClr val="accent1">
                    <a:lumMod val="5000"/>
                    <a:lumOff val="95000"/>
                  </a:schemeClr>
                </a:gs>
                <a:gs pos="70000">
                  <a:srgbClr val="FFFFFF">
                    <a:alpha val="0"/>
                  </a:srgbClr>
                </a:gs>
                <a:gs pos="30000">
                  <a:schemeClr val="bg1">
                    <a:alpha val="0"/>
                  </a:schemeClr>
                </a:gs>
                <a:gs pos="100000">
                  <a:schemeClr val="bg1"/>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52D1F7-7D98-4346-5079-C1C68BCDFB73}"/>
              </a:ext>
              <a:ext uri="{C183D7F6-B498-43B3-948B-1728B52AA6E4}">
                <adec:decorative xmlns:adec="http://schemas.microsoft.com/office/drawing/2017/decorative" val="1"/>
              </a:ext>
            </a:extLst>
          </p:cNvPr>
          <p:cNvCxnSpPr>
            <a:cxnSpLocks/>
          </p:cNvCxnSpPr>
          <p:nvPr/>
        </p:nvCxnSpPr>
        <p:spPr>
          <a:xfrm>
            <a:off x="8364059" y="4877589"/>
            <a:ext cx="3442466" cy="0"/>
          </a:xfrm>
          <a:prstGeom prst="line">
            <a:avLst/>
          </a:prstGeom>
          <a:ln w="22225">
            <a:gradFill flip="none" rotWithShape="1">
              <a:gsLst>
                <a:gs pos="0">
                  <a:schemeClr val="accent1">
                    <a:lumMod val="5000"/>
                    <a:lumOff val="95000"/>
                  </a:schemeClr>
                </a:gs>
                <a:gs pos="70000">
                  <a:srgbClr val="FFFFFF">
                    <a:alpha val="0"/>
                  </a:srgbClr>
                </a:gs>
                <a:gs pos="30000">
                  <a:schemeClr val="bg1">
                    <a:alpha val="0"/>
                  </a:schemeClr>
                </a:gs>
                <a:gs pos="100000">
                  <a:schemeClr val="bg1"/>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itle 3">
            <a:extLst>
              <a:ext uri="{FF2B5EF4-FFF2-40B4-BE49-F238E27FC236}">
                <a16:creationId xmlns:a16="http://schemas.microsoft.com/office/drawing/2014/main" id="{94077FFA-0B05-5414-580E-43D4FFF5F312}"/>
              </a:ext>
            </a:extLst>
          </p:cNvPr>
          <p:cNvSpPr txBox="1">
            <a:spLocks/>
          </p:cNvSpPr>
          <p:nvPr/>
        </p:nvSpPr>
        <p:spPr>
          <a:xfrm>
            <a:off x="412955" y="1785340"/>
            <a:ext cx="6659218" cy="7530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1400">
                <a:solidFill>
                  <a:schemeClr val="tx2"/>
                </a:solidFill>
                <a:effectLst/>
                <a:latin typeface="IntelOne Display Regular" panose="020B0503020203020204" pitchFamily="34" charset="77"/>
              </a:rPr>
              <a:t>5</a:t>
            </a:r>
            <a:r>
              <a:rPr lang="en-US" sz="1400" baseline="30000">
                <a:solidFill>
                  <a:schemeClr val="tx2"/>
                </a:solidFill>
                <a:effectLst/>
                <a:latin typeface="IntelOne Display Regular" panose="020B0503020203020204" pitchFamily="34" charset="77"/>
              </a:rPr>
              <a:t>th</a:t>
            </a:r>
            <a:r>
              <a:rPr lang="en-US" sz="1400">
                <a:solidFill>
                  <a:schemeClr val="tx2"/>
                </a:solidFill>
                <a:effectLst/>
                <a:latin typeface="IntelOne Display Regular" panose="020B0503020203020204" pitchFamily="34" charset="77"/>
              </a:rPr>
              <a:t> Gen Intel® Xeon® 8592+ (64C) vs </a:t>
            </a:r>
            <a:r>
              <a:rPr lang="en-US" sz="1400">
                <a:solidFill>
                  <a:srgbClr val="FF0000"/>
                </a:solidFill>
                <a:effectLst/>
                <a:latin typeface="IntelOne Display Regular" panose="020B0503020203020204" pitchFamily="34" charset="77"/>
              </a:rPr>
              <a:t>AMD EPYC 9554 (64C)</a:t>
            </a:r>
            <a:r>
              <a:rPr lang="en-US" sz="1400" baseline="30000">
                <a:solidFill>
                  <a:srgbClr val="FF0000"/>
                </a:solidFill>
                <a:effectLst/>
                <a:latin typeface="IntelOne Display Regular" panose="020B0503020203020204" pitchFamily="34" charset="77"/>
              </a:rPr>
              <a:t>8</a:t>
            </a:r>
          </a:p>
          <a:p>
            <a:pPr algn="ctr"/>
            <a:r>
              <a:rPr lang="en-US" sz="1100">
                <a:solidFill>
                  <a:schemeClr val="tx2"/>
                </a:solidFill>
                <a:latin typeface="IntelOne Display Light" panose="020B0403020203020204" pitchFamily="34" charset="77"/>
              </a:rPr>
              <a:t>Higher is Better</a:t>
            </a:r>
            <a:endParaRPr lang="en-US" sz="1100">
              <a:solidFill>
                <a:schemeClr val="tx2"/>
              </a:solidFill>
              <a:effectLst/>
              <a:latin typeface="IntelOne Display Light" panose="020B0403020203020204" pitchFamily="34" charset="77"/>
            </a:endParaRPr>
          </a:p>
        </p:txBody>
      </p:sp>
      <p:sp>
        <p:nvSpPr>
          <p:cNvPr id="35" name="TextBox 34">
            <a:extLst>
              <a:ext uri="{FF2B5EF4-FFF2-40B4-BE49-F238E27FC236}">
                <a16:creationId xmlns:a16="http://schemas.microsoft.com/office/drawing/2014/main" id="{EA2DDBDD-6FCE-1CB0-CCDD-46A20DF18284}"/>
              </a:ext>
            </a:extLst>
          </p:cNvPr>
          <p:cNvSpPr txBox="1"/>
          <p:nvPr/>
        </p:nvSpPr>
        <p:spPr>
          <a:xfrm>
            <a:off x="3349800" y="6464092"/>
            <a:ext cx="5186035" cy="369332"/>
          </a:xfrm>
          <a:prstGeom prst="rect">
            <a:avLst/>
          </a:prstGeom>
          <a:noFill/>
        </p:spPr>
        <p:txBody>
          <a:bodyPr wrap="none" rtlCol="0">
            <a:spAutoFit/>
          </a:bodyPr>
          <a:lstStyle/>
          <a:p>
            <a:r>
              <a:rPr lang="en-IN" sz="900"/>
              <a:t>Performance varies by part, use, configuration and other factors. Learn more at</a:t>
            </a:r>
            <a:br>
              <a:rPr lang="en-IN" sz="900"/>
            </a:br>
            <a:r>
              <a:rPr lang="en-IN" sz="900">
                <a:solidFill>
                  <a:schemeClr val="tx2"/>
                </a:solidFill>
                <a:hlinkClick r:id="rId6">
                  <a:extLst>
                    <a:ext uri="{A12FA001-AC4F-418D-AE19-62706E023703}">
                      <ahyp:hlinkClr xmlns:ahyp="http://schemas.microsoft.com/office/drawing/2018/hyperlinkcolor" val="tx"/>
                    </a:ext>
                  </a:extLst>
                </a:hlinkClick>
              </a:rPr>
              <a:t>www.Intel.com/Performancelndex</a:t>
            </a:r>
            <a:r>
              <a:rPr lang="en-IN" sz="900"/>
              <a:t>. See backup for workloads and configurations. Results may vary.</a:t>
            </a:r>
            <a:endParaRPr lang="en-US" sz="900">
              <a:solidFill>
                <a:schemeClr val="tx2"/>
              </a:solidFill>
              <a:latin typeface="+mj-lt"/>
            </a:endParaRPr>
          </a:p>
        </p:txBody>
      </p:sp>
    </p:spTree>
    <p:extLst>
      <p:ext uri="{BB962C8B-B14F-4D97-AF65-F5344CB8AC3E}">
        <p14:creationId xmlns:p14="http://schemas.microsoft.com/office/powerpoint/2010/main" val="31255133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aphicFrame>
        <p:nvGraphicFramePr>
          <p:cNvPr id="54" name="think-cell data - do not delete" hidden="1">
            <a:extLst>
              <a:ext uri="{FF2B5EF4-FFF2-40B4-BE49-F238E27FC236}">
                <a16:creationId xmlns:a16="http://schemas.microsoft.com/office/drawing/2014/main" id="{ABCEC79E-773D-F906-42F6-2BAEF45B2901}"/>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38696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4" name="think-cell data - do not delete" hidden="1">
                        <a:extLst>
                          <a:ext uri="{FF2B5EF4-FFF2-40B4-BE49-F238E27FC236}">
                            <a16:creationId xmlns:a16="http://schemas.microsoft.com/office/drawing/2014/main" id="{ABCEC79E-773D-F906-42F6-2BAEF45B29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7" name="Rectangle: Rounded Corners 86">
            <a:extLst>
              <a:ext uri="{FF2B5EF4-FFF2-40B4-BE49-F238E27FC236}">
                <a16:creationId xmlns:a16="http://schemas.microsoft.com/office/drawing/2014/main" id="{8F776A45-2027-0707-E077-2307AF215254}"/>
              </a:ext>
              <a:ext uri="{C183D7F6-B498-43B3-948B-1728B52AA6E4}">
                <adec:decorative xmlns:adec="http://schemas.microsoft.com/office/drawing/2017/decorative" val="1"/>
              </a:ext>
            </a:extLst>
          </p:cNvPr>
          <p:cNvSpPr/>
          <p:nvPr/>
        </p:nvSpPr>
        <p:spPr bwMode="auto">
          <a:xfrm>
            <a:off x="0" y="1900708"/>
            <a:ext cx="12192000" cy="1077959"/>
          </a:xfrm>
          <a:prstGeom prst="roundRect">
            <a:avLst>
              <a:gd name="adj" fmla="val 0"/>
            </a:avLst>
          </a:prstGeom>
          <a:solidFill>
            <a:schemeClr val="bg1">
              <a:lumMod val="85000"/>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2" name="Title 51">
            <a:extLst>
              <a:ext uri="{FF2B5EF4-FFF2-40B4-BE49-F238E27FC236}">
                <a16:creationId xmlns:a16="http://schemas.microsoft.com/office/drawing/2014/main" id="{2528189F-83FC-577A-A725-42D3EE077FCF}"/>
              </a:ext>
            </a:extLst>
          </p:cNvPr>
          <p:cNvSpPr>
            <a:spLocks noGrp="1"/>
          </p:cNvSpPr>
          <p:nvPr>
            <p:ph type="title"/>
          </p:nvPr>
        </p:nvSpPr>
        <p:spPr>
          <a:xfrm>
            <a:off x="588263" y="457200"/>
            <a:ext cx="11018520" cy="443198"/>
          </a:xfrm>
        </p:spPr>
        <p:txBody>
          <a:bodyPr vert="horz"/>
          <a:lstStyle/>
          <a:p>
            <a:r>
              <a:rPr lang="en-US"/>
              <a:t>Microsoft Azure Local Powered by Intel Technologies</a:t>
            </a:r>
          </a:p>
        </p:txBody>
      </p:sp>
      <p:sp>
        <p:nvSpPr>
          <p:cNvPr id="59" name="Text Placeholder 3">
            <a:extLst>
              <a:ext uri="{FF2B5EF4-FFF2-40B4-BE49-F238E27FC236}">
                <a16:creationId xmlns:a16="http://schemas.microsoft.com/office/drawing/2014/main" id="{55647052-CD31-283A-8606-60093EF0EA74}"/>
              </a:ext>
            </a:extLst>
          </p:cNvPr>
          <p:cNvSpPr txBox="1">
            <a:spLocks/>
          </p:cNvSpPr>
          <p:nvPr/>
        </p:nvSpPr>
        <p:spPr>
          <a:xfrm>
            <a:off x="588963" y="992359"/>
            <a:ext cx="8089459" cy="2769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lvl1pPr marL="0" marR="0" indent="0" algn="l" defTabSz="685800" rtl="0" latinLnBrk="0">
              <a:lnSpc>
                <a:spcPct val="90000"/>
              </a:lnSpc>
              <a:spcBef>
                <a:spcPts val="750"/>
              </a:spcBef>
              <a:spcAft>
                <a:spcPts val="0"/>
              </a:spcAft>
              <a:buClrTx/>
              <a:buSzTx/>
              <a:buFontTx/>
              <a:buNone/>
              <a:tabLst/>
              <a:defRPr sz="2800" b="1" i="0" u="none" strike="noStrike" cap="none" spc="0" baseline="0">
                <a:solidFill>
                  <a:schemeClr val="bg2">
                    <a:lumMod val="60000"/>
                    <a:lumOff val="40000"/>
                  </a:schemeClr>
                </a:solidFill>
                <a:uFillTx/>
                <a:latin typeface="+mj-lt"/>
                <a:ea typeface="+mj-ea"/>
                <a:cs typeface="Arial" panose="020B0604020202020204" pitchFamily="34" charset="0"/>
                <a:sym typeface="Lato Regular"/>
              </a:defRPr>
            </a:lvl1pPr>
            <a:lvl2pPr marL="0" marR="0" indent="171450" algn="l" defTabSz="685800" rtl="0" latinLnBrk="0">
              <a:lnSpc>
                <a:spcPct val="90000"/>
              </a:lnSpc>
              <a:spcBef>
                <a:spcPts val="750"/>
              </a:spcBef>
              <a:spcAft>
                <a:spcPts val="0"/>
              </a:spcAft>
              <a:buClrTx/>
              <a:buSzTx/>
              <a:buFontTx/>
              <a:buNone/>
              <a:tabLst/>
              <a:defRPr sz="2000" b="0" i="0" u="none" strike="noStrike" cap="none" spc="0" baseline="0">
                <a:solidFill>
                  <a:schemeClr val="accent6"/>
                </a:solidFill>
                <a:uFillTx/>
                <a:latin typeface="+mn-lt"/>
                <a:ea typeface="+mj-ea"/>
                <a:cs typeface="Arial" panose="020B0604020202020204" pitchFamily="34" charset="0"/>
                <a:sym typeface="Lato Regular"/>
              </a:defRPr>
            </a:lvl2pPr>
            <a:lvl3pPr marL="0" marR="0" indent="342900" algn="l" defTabSz="685800" rtl="0" latinLnBrk="0">
              <a:lnSpc>
                <a:spcPct val="90000"/>
              </a:lnSpc>
              <a:spcBef>
                <a:spcPts val="750"/>
              </a:spcBef>
              <a:spcAft>
                <a:spcPts val="0"/>
              </a:spcAft>
              <a:buClrTx/>
              <a:buSzTx/>
              <a:buFontTx/>
              <a:buNone/>
              <a:tabLst/>
              <a:defRPr sz="2000" b="0" i="0" u="none" strike="noStrike" cap="none" spc="0" baseline="0">
                <a:solidFill>
                  <a:schemeClr val="accent6"/>
                </a:solidFill>
                <a:uFillTx/>
                <a:latin typeface="+mn-lt"/>
                <a:ea typeface="+mj-ea"/>
                <a:cs typeface="Arial" panose="020B0604020202020204" pitchFamily="34" charset="0"/>
                <a:sym typeface="Lato Regular"/>
              </a:defRPr>
            </a:lvl3pPr>
            <a:lvl4pPr marL="0" marR="0" indent="514350" algn="l" defTabSz="685800" rtl="0" latinLnBrk="0">
              <a:lnSpc>
                <a:spcPct val="90000"/>
              </a:lnSpc>
              <a:spcBef>
                <a:spcPts val="750"/>
              </a:spcBef>
              <a:spcAft>
                <a:spcPts val="0"/>
              </a:spcAft>
              <a:buClrTx/>
              <a:buSzTx/>
              <a:buFontTx/>
              <a:buNone/>
              <a:tabLst/>
              <a:defRPr sz="2000" b="0" i="0" u="none" strike="noStrike" cap="none" spc="0" baseline="0">
                <a:solidFill>
                  <a:schemeClr val="accent6"/>
                </a:solidFill>
                <a:uFillTx/>
                <a:latin typeface="+mn-lt"/>
                <a:ea typeface="+mj-ea"/>
                <a:cs typeface="Arial" panose="020B0604020202020204" pitchFamily="34" charset="0"/>
                <a:sym typeface="Lato Regular"/>
              </a:defRPr>
            </a:lvl4pPr>
            <a:lvl5pPr marL="0" marR="0" indent="685800" algn="l" defTabSz="685800" rtl="0" latinLnBrk="0">
              <a:lnSpc>
                <a:spcPct val="90000"/>
              </a:lnSpc>
              <a:spcBef>
                <a:spcPts val="750"/>
              </a:spcBef>
              <a:spcAft>
                <a:spcPts val="0"/>
              </a:spcAft>
              <a:buClrTx/>
              <a:buSzTx/>
              <a:buFontTx/>
              <a:buNone/>
              <a:tabLst/>
              <a:defRPr sz="2000" b="0" i="0" u="none" strike="noStrike" cap="none" spc="0" baseline="0">
                <a:solidFill>
                  <a:schemeClr val="accent6"/>
                </a:solidFill>
                <a:uFillTx/>
                <a:latin typeface="+mn-lt"/>
                <a:ea typeface="+mj-ea"/>
                <a:cs typeface="Arial" panose="020B0604020202020204" pitchFamily="34" charset="0"/>
                <a:sym typeface="Lato Regular"/>
              </a:defRPr>
            </a:lvl5pPr>
            <a:lvl6pPr marL="1123950" marR="0" indent="-266700" algn="l" defTabSz="685800" rtl="0" latinLnBrk="0">
              <a:lnSpc>
                <a:spcPct val="90000"/>
              </a:lnSpc>
              <a:spcBef>
                <a:spcPts val="750"/>
              </a:spcBef>
              <a:spcAft>
                <a:spcPts val="0"/>
              </a:spcAft>
              <a:buClrTx/>
              <a:buSzPct val="100000"/>
              <a:buFontTx/>
              <a:buChar char="•"/>
              <a:tabLst/>
              <a:defRPr sz="2100" b="0" i="0" u="none" strike="noStrike" cap="none" spc="0" baseline="0">
                <a:solidFill>
                  <a:schemeClr val="accent6"/>
                </a:solidFill>
                <a:uFillTx/>
                <a:latin typeface="+mj-lt"/>
                <a:ea typeface="+mj-ea"/>
                <a:cs typeface="+mj-cs"/>
                <a:sym typeface="Lato Regular"/>
              </a:defRPr>
            </a:lvl6pPr>
            <a:lvl7pPr marL="1295400" marR="0" indent="-266700" algn="l" defTabSz="685800" rtl="0" latinLnBrk="0">
              <a:lnSpc>
                <a:spcPct val="90000"/>
              </a:lnSpc>
              <a:spcBef>
                <a:spcPts val="750"/>
              </a:spcBef>
              <a:spcAft>
                <a:spcPts val="0"/>
              </a:spcAft>
              <a:buClrTx/>
              <a:buSzPct val="100000"/>
              <a:buFontTx/>
              <a:buChar char="•"/>
              <a:tabLst/>
              <a:defRPr sz="2100" b="0" i="0" u="none" strike="noStrike" cap="none" spc="0" baseline="0">
                <a:solidFill>
                  <a:schemeClr val="accent6"/>
                </a:solidFill>
                <a:uFillTx/>
                <a:latin typeface="+mj-lt"/>
                <a:ea typeface="+mj-ea"/>
                <a:cs typeface="+mj-cs"/>
                <a:sym typeface="Lato Regular"/>
              </a:defRPr>
            </a:lvl7pPr>
            <a:lvl8pPr marL="1466850" marR="0" indent="-266700" algn="l" defTabSz="685800" rtl="0" latinLnBrk="0">
              <a:lnSpc>
                <a:spcPct val="90000"/>
              </a:lnSpc>
              <a:spcBef>
                <a:spcPts val="750"/>
              </a:spcBef>
              <a:spcAft>
                <a:spcPts val="0"/>
              </a:spcAft>
              <a:buClrTx/>
              <a:buSzPct val="100000"/>
              <a:buFontTx/>
              <a:buChar char="•"/>
              <a:tabLst/>
              <a:defRPr sz="2100" b="0" i="0" u="none" strike="noStrike" cap="none" spc="0" baseline="0">
                <a:solidFill>
                  <a:schemeClr val="accent6"/>
                </a:solidFill>
                <a:uFillTx/>
                <a:latin typeface="+mj-lt"/>
                <a:ea typeface="+mj-ea"/>
                <a:cs typeface="+mj-cs"/>
                <a:sym typeface="Lato Regular"/>
              </a:defRPr>
            </a:lvl8pPr>
            <a:lvl9pPr marL="1638300" marR="0" indent="-266700" algn="l" defTabSz="685800" rtl="0" latinLnBrk="0">
              <a:lnSpc>
                <a:spcPct val="90000"/>
              </a:lnSpc>
              <a:spcBef>
                <a:spcPts val="750"/>
              </a:spcBef>
              <a:spcAft>
                <a:spcPts val="0"/>
              </a:spcAft>
              <a:buClrTx/>
              <a:buSzPct val="100000"/>
              <a:buFontTx/>
              <a:buChar char="•"/>
              <a:tabLst/>
              <a:defRPr sz="2100" b="0" i="0" u="none" strike="noStrike" cap="none" spc="0" baseline="0">
                <a:solidFill>
                  <a:schemeClr val="accent6"/>
                </a:solidFill>
                <a:uFillTx/>
                <a:latin typeface="+mj-lt"/>
                <a:ea typeface="+mj-ea"/>
                <a:cs typeface="+mj-cs"/>
                <a:sym typeface="Lato Regular"/>
              </a:defRPr>
            </a:lvl9pPr>
          </a:lstStyle>
          <a:p>
            <a:pPr>
              <a:lnSpc>
                <a:spcPct val="100000"/>
              </a:lnSpc>
              <a:spcBef>
                <a:spcPts val="533"/>
              </a:spcBef>
            </a:pPr>
            <a:r>
              <a:rPr lang="en-US" sz="1800" b="0" i="1">
                <a:solidFill>
                  <a:schemeClr val="tx1"/>
                </a:solidFill>
              </a:rPr>
              <a:t>Your Key to Edge Computing</a:t>
            </a:r>
          </a:p>
        </p:txBody>
      </p:sp>
      <p:sp>
        <p:nvSpPr>
          <p:cNvPr id="64" name="Rounded Rectangle">
            <a:extLst>
              <a:ext uri="{FF2B5EF4-FFF2-40B4-BE49-F238E27FC236}">
                <a16:creationId xmlns:a16="http://schemas.microsoft.com/office/drawing/2014/main" id="{B383706C-A213-E420-EF5C-B85FDC151E44}"/>
              </a:ext>
              <a:ext uri="{C183D7F6-B498-43B3-948B-1728B52AA6E4}">
                <adec:decorative xmlns:adec="http://schemas.microsoft.com/office/drawing/2017/decorative" val="1"/>
              </a:ext>
            </a:extLst>
          </p:cNvPr>
          <p:cNvSpPr>
            <a:spLocks/>
          </p:cNvSpPr>
          <p:nvPr/>
        </p:nvSpPr>
        <p:spPr>
          <a:xfrm>
            <a:off x="571499" y="2551214"/>
            <a:ext cx="3448346" cy="3717824"/>
          </a:xfrm>
          <a:prstGeom prst="roundRect">
            <a:avLst>
              <a:gd name="adj" fmla="val 2936"/>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sz="2000">
              <a:latin typeface="Segoe UI"/>
              <a:cs typeface="Segoe UI" pitchFamily="34" charset="0"/>
              <a:sym typeface="Lato Regular"/>
            </a:endParaRPr>
          </a:p>
        </p:txBody>
      </p:sp>
      <p:sp>
        <p:nvSpPr>
          <p:cNvPr id="71" name="Rounded Rectangle">
            <a:extLst>
              <a:ext uri="{FF2B5EF4-FFF2-40B4-BE49-F238E27FC236}">
                <a16:creationId xmlns:a16="http://schemas.microsoft.com/office/drawing/2014/main" id="{92BE2722-D12C-D6DA-55A5-759EBB34E974}"/>
              </a:ext>
              <a:ext uri="{C183D7F6-B498-43B3-948B-1728B52AA6E4}">
                <adec:decorative xmlns:adec="http://schemas.microsoft.com/office/drawing/2017/decorative" val="1"/>
              </a:ext>
            </a:extLst>
          </p:cNvPr>
          <p:cNvSpPr>
            <a:spLocks/>
          </p:cNvSpPr>
          <p:nvPr/>
        </p:nvSpPr>
        <p:spPr>
          <a:xfrm>
            <a:off x="4371827" y="2551214"/>
            <a:ext cx="3448346" cy="3717824"/>
          </a:xfrm>
          <a:prstGeom prst="roundRect">
            <a:avLst>
              <a:gd name="adj" fmla="val 2936"/>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sz="2000">
              <a:latin typeface="Segoe UI"/>
              <a:cs typeface="Segoe UI" pitchFamily="34" charset="0"/>
              <a:sym typeface="Lato Regular"/>
            </a:endParaRPr>
          </a:p>
        </p:txBody>
      </p:sp>
      <p:sp>
        <p:nvSpPr>
          <p:cNvPr id="72" name="Rounded Rectangle">
            <a:extLst>
              <a:ext uri="{FF2B5EF4-FFF2-40B4-BE49-F238E27FC236}">
                <a16:creationId xmlns:a16="http://schemas.microsoft.com/office/drawing/2014/main" id="{7BA877B6-9F20-96A6-B719-04217B704D3E}"/>
              </a:ext>
              <a:ext uri="{C183D7F6-B498-43B3-948B-1728B52AA6E4}">
                <adec:decorative xmlns:adec="http://schemas.microsoft.com/office/drawing/2017/decorative" val="1"/>
              </a:ext>
            </a:extLst>
          </p:cNvPr>
          <p:cNvSpPr>
            <a:spLocks/>
          </p:cNvSpPr>
          <p:nvPr/>
        </p:nvSpPr>
        <p:spPr>
          <a:xfrm>
            <a:off x="8172154" y="2551214"/>
            <a:ext cx="3448346" cy="3717824"/>
          </a:xfrm>
          <a:prstGeom prst="roundRect">
            <a:avLst>
              <a:gd name="adj" fmla="val 2936"/>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sz="2000">
              <a:latin typeface="Segoe UI"/>
              <a:cs typeface="Segoe UI" pitchFamily="34" charset="0"/>
              <a:sym typeface="Lato Regular"/>
            </a:endParaRPr>
          </a:p>
        </p:txBody>
      </p:sp>
      <p:sp>
        <p:nvSpPr>
          <p:cNvPr id="77" name="Google Shape;879;p118">
            <a:extLst>
              <a:ext uri="{FF2B5EF4-FFF2-40B4-BE49-F238E27FC236}">
                <a16:creationId xmlns:a16="http://schemas.microsoft.com/office/drawing/2014/main" id="{568AAF92-DCCD-0D9E-8E17-B8AD0F77A02F}"/>
              </a:ext>
            </a:extLst>
          </p:cNvPr>
          <p:cNvSpPr txBox="1">
            <a:spLocks/>
          </p:cNvSpPr>
          <p:nvPr/>
        </p:nvSpPr>
        <p:spPr>
          <a:xfrm>
            <a:off x="705144" y="3372639"/>
            <a:ext cx="3181056" cy="2898229"/>
          </a:xfrm>
          <a:prstGeom prst="rect">
            <a:avLst/>
          </a:prstGeom>
          <a:noFill/>
          <a:ln>
            <a:noFill/>
          </a:ln>
        </p:spPr>
        <p:txBody>
          <a:bodyPr spcFirstLastPara="1" wrap="square" lIns="0" tIns="0" rIns="0" bIns="0" anchor="t" anchorCtr="0">
            <a:spAutoFit/>
          </a:bodyPr>
          <a:lstStyle/>
          <a:p>
            <a:pPr marL="171450" indent="-171450">
              <a:spcBef>
                <a:spcPts val="200"/>
              </a:spcBef>
              <a:spcAft>
                <a:spcPts val="200"/>
              </a:spcAft>
              <a:buSzPct val="100000"/>
              <a:buFont typeface="Arial" panose="020B0604020202020204" pitchFamily="34" charset="0"/>
              <a:buChar char="•"/>
            </a:pPr>
            <a:r>
              <a:rPr lang="en-US" sz="1400" b="1">
                <a:latin typeface="+mj-lt"/>
                <a:sym typeface="Calibri"/>
              </a:rPr>
              <a:t>Fully integrated, certified solutions based on Microsoft and Intel</a:t>
            </a:r>
            <a:endParaRPr lang="en-US" sz="1400" b="1" u="sng">
              <a:latin typeface="+mj-lt"/>
            </a:endParaRPr>
          </a:p>
          <a:p>
            <a:pPr marL="457200" indent="-171450">
              <a:spcBef>
                <a:spcPts val="200"/>
              </a:spcBef>
              <a:spcAft>
                <a:spcPts val="400"/>
              </a:spcAft>
              <a:buSzPct val="100000"/>
              <a:buFont typeface="Arial Narrow" panose="020B0606020202030204" pitchFamily="34" charset="0"/>
              <a:buChar char="–"/>
            </a:pPr>
            <a:r>
              <a:rPr lang="en-US" sz="1200">
                <a:sym typeface="Calibri"/>
              </a:rPr>
              <a:t>Secured core servers with Intel</a:t>
            </a:r>
            <a:r>
              <a:rPr lang="en-US" sz="1200" baseline="30000">
                <a:sym typeface="Calibri"/>
              </a:rPr>
              <a:t>®</a:t>
            </a:r>
            <a:r>
              <a:rPr lang="en-US" sz="1200">
                <a:sym typeface="Calibri"/>
              </a:rPr>
              <a:t> Xeon</a:t>
            </a:r>
            <a:r>
              <a:rPr lang="en-US" sz="1200" baseline="30000">
                <a:sym typeface="Calibri"/>
              </a:rPr>
              <a:t>®</a:t>
            </a:r>
            <a:r>
              <a:rPr lang="en-US" sz="800" baseline="30000">
                <a:sym typeface="Calibri"/>
              </a:rPr>
              <a:t> </a:t>
            </a:r>
            <a:r>
              <a:rPr lang="en-US" sz="1200">
                <a:sym typeface="Calibri"/>
              </a:rPr>
              <a:t>processors</a:t>
            </a:r>
            <a:endParaRPr lang="en-US" sz="1200"/>
          </a:p>
          <a:p>
            <a:pPr marL="457200" indent="-171450">
              <a:spcBef>
                <a:spcPts val="200"/>
              </a:spcBef>
              <a:spcAft>
                <a:spcPts val="400"/>
              </a:spcAft>
              <a:buSzPct val="100000"/>
              <a:buFont typeface="Arial Narrow" panose="020B0606020202030204" pitchFamily="34" charset="0"/>
              <a:buChar char="–"/>
            </a:pPr>
            <a:r>
              <a:rPr lang="en-US" sz="1200">
                <a:sym typeface="Calibri"/>
              </a:rPr>
              <a:t>Intel</a:t>
            </a:r>
            <a:r>
              <a:rPr lang="en-US" sz="1200" baseline="30000">
                <a:sym typeface="Calibri"/>
              </a:rPr>
              <a:t>®</a:t>
            </a:r>
            <a:r>
              <a:rPr lang="en-US" sz="1200">
                <a:sym typeface="Calibri"/>
              </a:rPr>
              <a:t> Virtualization Technology, enhanced with each generation, enables more seamless migration between cloud environments.</a:t>
            </a:r>
            <a:endParaRPr lang="en-US" sz="1200"/>
          </a:p>
          <a:p>
            <a:pPr marL="457200" indent="-171450">
              <a:spcBef>
                <a:spcPts val="200"/>
              </a:spcBef>
              <a:spcAft>
                <a:spcPts val="400"/>
              </a:spcAft>
              <a:buSzPct val="100000"/>
              <a:buFont typeface="Arial Narrow" panose="020B0606020202030204" pitchFamily="34" charset="0"/>
              <a:buChar char="–"/>
            </a:pPr>
            <a:r>
              <a:rPr lang="en-US" sz="1200">
                <a:sym typeface="Calibri"/>
              </a:rPr>
              <a:t>Partner-friendly and partner-ready</a:t>
            </a:r>
            <a:endParaRPr lang="en-US" sz="1200"/>
          </a:p>
          <a:p>
            <a:pPr marL="457200" indent="-171450">
              <a:spcBef>
                <a:spcPts val="200"/>
              </a:spcBef>
              <a:spcAft>
                <a:spcPts val="400"/>
              </a:spcAft>
              <a:buSzPct val="100000"/>
              <a:buFont typeface="Arial Narrow" panose="020B0606020202030204" pitchFamily="34" charset="0"/>
              <a:buChar char="–"/>
            </a:pPr>
            <a:r>
              <a:rPr lang="en-US" sz="1200">
                <a:sym typeface="Calibri"/>
              </a:rPr>
              <a:t>Tested, integrated, and validated reference architectures</a:t>
            </a:r>
            <a:endParaRPr lang="en-US" sz="1200"/>
          </a:p>
          <a:p>
            <a:pPr marL="457200" indent="-171450">
              <a:spcBef>
                <a:spcPts val="200"/>
              </a:spcBef>
              <a:spcAft>
                <a:spcPts val="400"/>
              </a:spcAft>
              <a:buSzPct val="100000"/>
              <a:buFont typeface="Arial Narrow" panose="020B0606020202030204" pitchFamily="34" charset="0"/>
              <a:buChar char="–"/>
            </a:pPr>
            <a:r>
              <a:rPr lang="en-US" sz="1200">
                <a:sym typeface="Calibri"/>
              </a:rPr>
              <a:t>Multiple form factors (</a:t>
            </a:r>
            <a:r>
              <a:rPr lang="en-US" sz="1200">
                <a:solidFill>
                  <a:schemeClr val="tx2">
                    <a:lumMod val="75000"/>
                  </a:schemeClr>
                </a:solidFill>
                <a:sym typeface="Calibri"/>
                <a:hlinkClick r:id="rId6">
                  <a:extLst>
                    <a:ext uri="{A12FA001-AC4F-418D-AE19-62706E023703}">
                      <ahyp:hlinkClr xmlns:ahyp="http://schemas.microsoft.com/office/drawing/2018/hyperlinkcolor" val="tx"/>
                    </a:ext>
                  </a:extLst>
                </a:hlinkClick>
              </a:rPr>
              <a:t>see Azure Local catalog</a:t>
            </a:r>
            <a:r>
              <a:rPr lang="en-US" sz="1200">
                <a:sym typeface="Calibri"/>
              </a:rPr>
              <a:t>)</a:t>
            </a:r>
            <a:endParaRPr lang="en-US" sz="1200"/>
          </a:p>
        </p:txBody>
      </p:sp>
      <p:grpSp>
        <p:nvGrpSpPr>
          <p:cNvPr id="2" name="Group 1">
            <a:extLst>
              <a:ext uri="{FF2B5EF4-FFF2-40B4-BE49-F238E27FC236}">
                <a16:creationId xmlns:a16="http://schemas.microsoft.com/office/drawing/2014/main" id="{6A89B089-AAB9-9334-5CA2-DD5B094C1012}"/>
              </a:ext>
              <a:ext uri="{C183D7F6-B498-43B3-948B-1728B52AA6E4}">
                <adec:decorative xmlns:adec="http://schemas.microsoft.com/office/drawing/2017/decorative" val="1"/>
              </a:ext>
            </a:extLst>
          </p:cNvPr>
          <p:cNvGrpSpPr/>
          <p:nvPr/>
        </p:nvGrpSpPr>
        <p:grpSpPr>
          <a:xfrm>
            <a:off x="571500" y="2750393"/>
            <a:ext cx="11049000" cy="484182"/>
            <a:chOff x="571500" y="2750393"/>
            <a:chExt cx="11049000" cy="484182"/>
          </a:xfrm>
          <a:gradFill>
            <a:gsLst>
              <a:gs pos="100000">
                <a:schemeClr val="accent6"/>
              </a:gs>
              <a:gs pos="8000">
                <a:schemeClr val="accent1"/>
              </a:gs>
            </a:gsLst>
            <a:lin ang="2700000" scaled="0"/>
          </a:gradFill>
        </p:grpSpPr>
        <p:sp>
          <p:nvSpPr>
            <p:cNvPr id="75" name="Rectangle 74">
              <a:extLst>
                <a:ext uri="{FF2B5EF4-FFF2-40B4-BE49-F238E27FC236}">
                  <a16:creationId xmlns:a16="http://schemas.microsoft.com/office/drawing/2014/main" id="{EEEDECE5-A05A-BA3A-A608-CF389E8FA237}"/>
                </a:ext>
              </a:extLst>
            </p:cNvPr>
            <p:cNvSpPr>
              <a:spLocks/>
            </p:cNvSpPr>
            <p:nvPr/>
          </p:nvSpPr>
          <p:spPr bwMode="auto">
            <a:xfrm rot="5400000">
              <a:off x="9654237" y="1268312"/>
              <a:ext cx="484180" cy="3448346"/>
            </a:xfrm>
            <a:prstGeom prst="rect">
              <a:avLst/>
            </a:prstGeom>
            <a:grp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b="1">
                  <a:solidFill>
                    <a:schemeClr val="bg1"/>
                  </a:solidFill>
                  <a:latin typeface="+mj-lt"/>
                  <a:sym typeface="Calibri"/>
                </a:rPr>
                <a:t>Innovation</a:t>
              </a:r>
              <a:endParaRPr lang="en-IN" sz="1800">
                <a:solidFill>
                  <a:schemeClr val="bg1"/>
                </a:solidFill>
                <a:latin typeface="+mj-lt"/>
                <a:cs typeface="Segoe UI" pitchFamily="34" charset="0"/>
              </a:endParaRPr>
            </a:p>
          </p:txBody>
        </p:sp>
        <p:sp>
          <p:nvSpPr>
            <p:cNvPr id="80" name="Rectangle 79">
              <a:extLst>
                <a:ext uri="{FF2B5EF4-FFF2-40B4-BE49-F238E27FC236}">
                  <a16:creationId xmlns:a16="http://schemas.microsoft.com/office/drawing/2014/main" id="{1107A41E-843D-10BB-2DBC-1FE7D581BB13}"/>
                </a:ext>
              </a:extLst>
            </p:cNvPr>
            <p:cNvSpPr>
              <a:spLocks/>
            </p:cNvSpPr>
            <p:nvPr/>
          </p:nvSpPr>
          <p:spPr bwMode="auto">
            <a:xfrm rot="5400000">
              <a:off x="5853912" y="1268309"/>
              <a:ext cx="484178" cy="3448346"/>
            </a:xfrm>
            <a:prstGeom prst="rect">
              <a:avLst/>
            </a:prstGeom>
            <a:grp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b="1">
                  <a:solidFill>
                    <a:schemeClr val="bg1"/>
                  </a:solidFill>
                  <a:latin typeface="+mj-lt"/>
                  <a:sym typeface="Calibri"/>
                </a:rPr>
                <a:t>Breadth</a:t>
              </a:r>
              <a:endParaRPr lang="en-IN" sz="1800">
                <a:solidFill>
                  <a:schemeClr val="bg1"/>
                </a:solidFill>
                <a:latin typeface="+mj-lt"/>
                <a:cs typeface="Segoe UI" pitchFamily="34" charset="0"/>
              </a:endParaRPr>
            </a:p>
          </p:txBody>
        </p:sp>
        <p:sp>
          <p:nvSpPr>
            <p:cNvPr id="81" name="Rectangle 80">
              <a:extLst>
                <a:ext uri="{FF2B5EF4-FFF2-40B4-BE49-F238E27FC236}">
                  <a16:creationId xmlns:a16="http://schemas.microsoft.com/office/drawing/2014/main" id="{E5B814CA-8180-CE62-B5BE-D751FAF864CC}"/>
                </a:ext>
              </a:extLst>
            </p:cNvPr>
            <p:cNvSpPr>
              <a:spLocks/>
            </p:cNvSpPr>
            <p:nvPr/>
          </p:nvSpPr>
          <p:spPr bwMode="auto">
            <a:xfrm rot="5400000">
              <a:off x="2053584" y="1268311"/>
              <a:ext cx="484177" cy="3448346"/>
            </a:xfrm>
            <a:prstGeom prst="rect">
              <a:avLst/>
            </a:prstGeom>
            <a:grp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b="1">
                  <a:solidFill>
                    <a:schemeClr val="bg1"/>
                  </a:solidFill>
                  <a:latin typeface="+mj-lt"/>
                  <a:sym typeface="Calibri"/>
                </a:rPr>
                <a:t>Brand</a:t>
              </a:r>
              <a:endParaRPr lang="en-IN" sz="1800">
                <a:solidFill>
                  <a:schemeClr val="bg1"/>
                </a:solidFill>
                <a:latin typeface="+mj-lt"/>
                <a:cs typeface="Segoe UI" pitchFamily="34" charset="0"/>
              </a:endParaRPr>
            </a:p>
          </p:txBody>
        </p:sp>
      </p:grpSp>
      <p:sp>
        <p:nvSpPr>
          <p:cNvPr id="82" name="Google Shape;879;p118">
            <a:extLst>
              <a:ext uri="{FF2B5EF4-FFF2-40B4-BE49-F238E27FC236}">
                <a16:creationId xmlns:a16="http://schemas.microsoft.com/office/drawing/2014/main" id="{B495AE5E-8180-D04E-4801-E570153DF903}"/>
              </a:ext>
            </a:extLst>
          </p:cNvPr>
          <p:cNvSpPr txBox="1">
            <a:spLocks/>
          </p:cNvSpPr>
          <p:nvPr/>
        </p:nvSpPr>
        <p:spPr>
          <a:xfrm>
            <a:off x="4505472" y="3372639"/>
            <a:ext cx="3181056" cy="1051570"/>
          </a:xfrm>
          <a:prstGeom prst="rect">
            <a:avLst/>
          </a:prstGeom>
          <a:noFill/>
          <a:ln>
            <a:noFill/>
          </a:ln>
        </p:spPr>
        <p:txBody>
          <a:bodyPr spcFirstLastPara="1" wrap="square" lIns="0" tIns="0" rIns="0" bIns="0" anchor="t" anchorCtr="0">
            <a:spAutoFit/>
          </a:bodyPr>
          <a:lstStyle/>
          <a:p>
            <a:pPr marL="171450" indent="-171450">
              <a:spcBef>
                <a:spcPts val="200"/>
              </a:spcBef>
              <a:spcAft>
                <a:spcPts val="200"/>
              </a:spcAft>
              <a:buSzPct val="100000"/>
              <a:buFont typeface="Arial" panose="020B0604020202020204" pitchFamily="34" charset="0"/>
              <a:buChar char="•"/>
            </a:pPr>
            <a:r>
              <a:rPr lang="en-US" sz="1400" b="1">
                <a:latin typeface="+mj-lt"/>
                <a:sym typeface="Calibri"/>
              </a:rPr>
              <a:t>OEM as a Service Offerings</a:t>
            </a:r>
          </a:p>
          <a:p>
            <a:pPr marL="457200" indent="-171450">
              <a:spcBef>
                <a:spcPts val="200"/>
              </a:spcBef>
              <a:spcAft>
                <a:spcPts val="400"/>
              </a:spcAft>
              <a:buSzPct val="100000"/>
              <a:buFont typeface="Arial Narrow" panose="020B0606020202030204" pitchFamily="34" charset="0"/>
              <a:buChar char="–"/>
            </a:pPr>
            <a:r>
              <a:rPr lang="en-US" sz="1200">
                <a:sym typeface="Calibri"/>
              </a:rPr>
              <a:t>APEX (Dell)</a:t>
            </a:r>
          </a:p>
          <a:p>
            <a:pPr marL="457200" indent="-171450">
              <a:spcBef>
                <a:spcPts val="200"/>
              </a:spcBef>
              <a:spcAft>
                <a:spcPts val="400"/>
              </a:spcAft>
              <a:buSzPct val="100000"/>
              <a:buFont typeface="Arial Narrow" panose="020B0606020202030204" pitchFamily="34" charset="0"/>
              <a:buChar char="–"/>
            </a:pPr>
            <a:r>
              <a:rPr lang="en-US" sz="1200">
                <a:sym typeface="Calibri"/>
              </a:rPr>
              <a:t>TruScale (Lenovo)</a:t>
            </a:r>
          </a:p>
          <a:p>
            <a:pPr marL="457200" indent="-171450">
              <a:spcBef>
                <a:spcPts val="200"/>
              </a:spcBef>
              <a:spcAft>
                <a:spcPts val="400"/>
              </a:spcAft>
              <a:buSzPct val="100000"/>
              <a:buFont typeface="Arial Narrow" panose="020B0606020202030204" pitchFamily="34" charset="0"/>
              <a:buChar char="–"/>
            </a:pPr>
            <a:r>
              <a:rPr lang="en-US" sz="1200">
                <a:sym typeface="Calibri"/>
              </a:rPr>
              <a:t>GreenLake (HPE)</a:t>
            </a:r>
          </a:p>
        </p:txBody>
      </p:sp>
      <p:sp>
        <p:nvSpPr>
          <p:cNvPr id="83" name="Google Shape;879;p118">
            <a:extLst>
              <a:ext uri="{FF2B5EF4-FFF2-40B4-BE49-F238E27FC236}">
                <a16:creationId xmlns:a16="http://schemas.microsoft.com/office/drawing/2014/main" id="{DA22FDCF-912E-3868-DF76-57F6560C7FA6}"/>
              </a:ext>
            </a:extLst>
          </p:cNvPr>
          <p:cNvSpPr txBox="1">
            <a:spLocks/>
          </p:cNvSpPr>
          <p:nvPr/>
        </p:nvSpPr>
        <p:spPr>
          <a:xfrm>
            <a:off x="8305799" y="3372639"/>
            <a:ext cx="3181056" cy="2167260"/>
          </a:xfrm>
          <a:prstGeom prst="rect">
            <a:avLst/>
          </a:prstGeom>
          <a:noFill/>
          <a:ln>
            <a:noFill/>
          </a:ln>
        </p:spPr>
        <p:txBody>
          <a:bodyPr spcFirstLastPara="1" wrap="square" lIns="0" tIns="0" rIns="0" bIns="0" anchor="t" anchorCtr="0">
            <a:spAutoFit/>
          </a:bodyPr>
          <a:lstStyle/>
          <a:p>
            <a:pPr marL="171450" indent="-171450">
              <a:spcAft>
                <a:spcPts val="533"/>
              </a:spcAft>
              <a:buSzPct val="100000"/>
              <a:buFont typeface="Arial" panose="020B0604020202020204" pitchFamily="34" charset="0"/>
              <a:buChar char="•"/>
            </a:pPr>
            <a:r>
              <a:rPr lang="en-US" sz="1200" dirty="0">
                <a:sym typeface="Calibri"/>
              </a:rPr>
              <a:t>Hybrid cloud architectures and implementations</a:t>
            </a:r>
            <a:endParaRPr lang="en-US" sz="1200" dirty="0"/>
          </a:p>
          <a:p>
            <a:pPr marL="171450" indent="-171450">
              <a:spcAft>
                <a:spcPts val="533"/>
              </a:spcAft>
              <a:buSzPct val="100000"/>
              <a:buFont typeface="Arial" panose="020B0604020202020204" pitchFamily="34" charset="0"/>
              <a:buChar char="•"/>
            </a:pPr>
            <a:r>
              <a:rPr lang="en-US" sz="1200" dirty="0">
                <a:sym typeface="Calibri"/>
              </a:rPr>
              <a:t>Intel</a:t>
            </a:r>
            <a:r>
              <a:rPr lang="en-US" sz="1200" dirty="0">
                <a:solidFill>
                  <a:srgbClr val="000000"/>
                </a:solidFill>
                <a:sym typeface="Calibri"/>
              </a:rPr>
              <a:t>® </a:t>
            </a:r>
            <a:r>
              <a:rPr lang="en-US" sz="1200" dirty="0">
                <a:sym typeface="Calibri"/>
              </a:rPr>
              <a:t>Xeon</a:t>
            </a:r>
            <a:r>
              <a:rPr lang="en-US" sz="1200" dirty="0">
                <a:solidFill>
                  <a:srgbClr val="000000"/>
                </a:solidFill>
                <a:sym typeface="Calibri"/>
              </a:rPr>
              <a:t>®</a:t>
            </a:r>
            <a:r>
              <a:rPr lang="en-US" sz="1200" dirty="0">
                <a:sym typeface="Calibri"/>
              </a:rPr>
              <a:t> Processors with built-in accelerators</a:t>
            </a:r>
            <a:endParaRPr lang="en-US" sz="1200" dirty="0"/>
          </a:p>
          <a:p>
            <a:pPr marL="171450" indent="-171450">
              <a:spcAft>
                <a:spcPts val="533"/>
              </a:spcAft>
              <a:buSzPct val="100000"/>
              <a:buFont typeface="Arial" panose="020B0604020202020204" pitchFamily="34" charset="0"/>
              <a:buChar char="•"/>
            </a:pPr>
            <a:r>
              <a:rPr lang="en-US" sz="1200" dirty="0">
                <a:sym typeface="Calibri"/>
              </a:rPr>
              <a:t>Seamless integration with Microsoft Azure and Azure Arc </a:t>
            </a:r>
          </a:p>
          <a:p>
            <a:pPr marL="171450" indent="-171450">
              <a:spcAft>
                <a:spcPts val="533"/>
              </a:spcAft>
              <a:buSzPct val="100000"/>
              <a:buFont typeface="Arial" panose="020B0604020202020204" pitchFamily="34" charset="0"/>
              <a:buChar char="•"/>
            </a:pPr>
            <a:r>
              <a:rPr lang="en-US" sz="1200" dirty="0">
                <a:sym typeface="Calibri"/>
              </a:rPr>
              <a:t>Highly scalable with efficient resource usage and allocation</a:t>
            </a:r>
          </a:p>
          <a:p>
            <a:pPr marL="171450" indent="-171450">
              <a:spcAft>
                <a:spcPts val="533"/>
              </a:spcAft>
              <a:buSzPct val="100000"/>
              <a:buFont typeface="Arial" panose="020B0604020202020204" pitchFamily="34" charset="0"/>
              <a:buChar char="•"/>
            </a:pPr>
            <a:r>
              <a:rPr lang="en-US" sz="1200" dirty="0">
                <a:sym typeface="Calibri"/>
              </a:rPr>
              <a:t>Robust hardware-based security without compromising performance </a:t>
            </a:r>
          </a:p>
        </p:txBody>
      </p:sp>
      <p:grpSp>
        <p:nvGrpSpPr>
          <p:cNvPr id="92" name="Group 91">
            <a:extLst>
              <a:ext uri="{FF2B5EF4-FFF2-40B4-BE49-F238E27FC236}">
                <a16:creationId xmlns:a16="http://schemas.microsoft.com/office/drawing/2014/main" id="{1FB2775B-3526-82CD-32ED-0A0BA5CE16C7}"/>
              </a:ext>
              <a:ext uri="{C183D7F6-B498-43B3-948B-1728B52AA6E4}">
                <adec:decorative xmlns:adec="http://schemas.microsoft.com/office/drawing/2017/decorative" val="1"/>
              </a:ext>
            </a:extLst>
          </p:cNvPr>
          <p:cNvGrpSpPr>
            <a:grpSpLocks/>
          </p:cNvGrpSpPr>
          <p:nvPr/>
        </p:nvGrpSpPr>
        <p:grpSpPr>
          <a:xfrm>
            <a:off x="1851172" y="1442395"/>
            <a:ext cx="889000" cy="889000"/>
            <a:chOff x="400150" y="6471326"/>
            <a:chExt cx="400810" cy="400810"/>
          </a:xfrm>
        </p:grpSpPr>
        <p:sp>
          <p:nvSpPr>
            <p:cNvPr id="93" name="Oval 92">
              <a:extLst>
                <a:ext uri="{FF2B5EF4-FFF2-40B4-BE49-F238E27FC236}">
                  <a16:creationId xmlns:a16="http://schemas.microsoft.com/office/drawing/2014/main" id="{633E0E05-86B0-AF20-4DFC-EF48B790BF3A}"/>
                </a:ext>
              </a:extLst>
            </p:cNvPr>
            <p:cNvSpPr>
              <a:spLocks/>
            </p:cNvSpPr>
            <p:nvPr/>
          </p:nvSpPr>
          <p:spPr>
            <a:xfrm>
              <a:off x="400150" y="6471326"/>
              <a:ext cx="400810" cy="400810"/>
            </a:xfrm>
            <a:prstGeom prst="ellipse">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a:solidFill>
                  <a:schemeClr val="tx2"/>
                </a:solidFill>
                <a:latin typeface="+mj-lt"/>
                <a:cs typeface="Segoe UI" pitchFamily="34" charset="0"/>
                <a:sym typeface="Lato Regular"/>
              </a:endParaRPr>
            </a:p>
          </p:txBody>
        </p:sp>
        <p:sp>
          <p:nvSpPr>
            <p:cNvPr id="94" name="Oval 93">
              <a:extLst>
                <a:ext uri="{FF2B5EF4-FFF2-40B4-BE49-F238E27FC236}">
                  <a16:creationId xmlns:a16="http://schemas.microsoft.com/office/drawing/2014/main" id="{EF3B4C92-9FF3-11FF-633B-BC0B59A30553}"/>
                </a:ext>
              </a:extLst>
            </p:cNvPr>
            <p:cNvSpPr>
              <a:spLocks/>
            </p:cNvSpPr>
            <p:nvPr/>
          </p:nvSpPr>
          <p:spPr>
            <a:xfrm>
              <a:off x="427204" y="6498380"/>
              <a:ext cx="346702" cy="346702"/>
            </a:xfrm>
            <a:prstGeom prst="ellipse">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a:solidFill>
                  <a:schemeClr val="tx2"/>
                </a:solidFill>
                <a:latin typeface="+mj-lt"/>
                <a:cs typeface="Segoe UI" pitchFamily="34" charset="0"/>
                <a:sym typeface="Lato Regular"/>
              </a:endParaRPr>
            </a:p>
          </p:txBody>
        </p:sp>
      </p:grpSp>
      <p:grpSp>
        <p:nvGrpSpPr>
          <p:cNvPr id="95" name="Group 94">
            <a:extLst>
              <a:ext uri="{FF2B5EF4-FFF2-40B4-BE49-F238E27FC236}">
                <a16:creationId xmlns:a16="http://schemas.microsoft.com/office/drawing/2014/main" id="{BC52A9F5-DBC3-223F-C041-3F14B69B190A}"/>
              </a:ext>
              <a:ext uri="{C183D7F6-B498-43B3-948B-1728B52AA6E4}">
                <adec:decorative xmlns:adec="http://schemas.microsoft.com/office/drawing/2017/decorative" val="1"/>
              </a:ext>
            </a:extLst>
          </p:cNvPr>
          <p:cNvGrpSpPr>
            <a:grpSpLocks/>
          </p:cNvGrpSpPr>
          <p:nvPr/>
        </p:nvGrpSpPr>
        <p:grpSpPr>
          <a:xfrm>
            <a:off x="5651500" y="1442395"/>
            <a:ext cx="889000" cy="889000"/>
            <a:chOff x="400150" y="6471326"/>
            <a:chExt cx="400810" cy="400810"/>
          </a:xfrm>
        </p:grpSpPr>
        <p:sp>
          <p:nvSpPr>
            <p:cNvPr id="96" name="Oval 95">
              <a:extLst>
                <a:ext uri="{FF2B5EF4-FFF2-40B4-BE49-F238E27FC236}">
                  <a16:creationId xmlns:a16="http://schemas.microsoft.com/office/drawing/2014/main" id="{CBFB7427-51D3-79F7-A391-B632F622AB23}"/>
                </a:ext>
              </a:extLst>
            </p:cNvPr>
            <p:cNvSpPr>
              <a:spLocks/>
            </p:cNvSpPr>
            <p:nvPr/>
          </p:nvSpPr>
          <p:spPr>
            <a:xfrm>
              <a:off x="400150" y="6471326"/>
              <a:ext cx="400810" cy="400810"/>
            </a:xfrm>
            <a:prstGeom prst="ellipse">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a:solidFill>
                  <a:schemeClr val="tx2"/>
                </a:solidFill>
                <a:latin typeface="+mj-lt"/>
                <a:cs typeface="Segoe UI" pitchFamily="34" charset="0"/>
                <a:sym typeface="Lato Regular"/>
              </a:endParaRPr>
            </a:p>
          </p:txBody>
        </p:sp>
        <p:sp>
          <p:nvSpPr>
            <p:cNvPr id="97" name="Oval 96">
              <a:extLst>
                <a:ext uri="{FF2B5EF4-FFF2-40B4-BE49-F238E27FC236}">
                  <a16:creationId xmlns:a16="http://schemas.microsoft.com/office/drawing/2014/main" id="{8B075F43-A48B-4394-7ED5-9ABFF9620EF5}"/>
                </a:ext>
              </a:extLst>
            </p:cNvPr>
            <p:cNvSpPr>
              <a:spLocks/>
            </p:cNvSpPr>
            <p:nvPr/>
          </p:nvSpPr>
          <p:spPr>
            <a:xfrm>
              <a:off x="427204" y="6498380"/>
              <a:ext cx="346702" cy="346702"/>
            </a:xfrm>
            <a:prstGeom prst="ellipse">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a:solidFill>
                  <a:schemeClr val="tx2"/>
                </a:solidFill>
                <a:latin typeface="+mj-lt"/>
                <a:cs typeface="Segoe UI" pitchFamily="34" charset="0"/>
                <a:sym typeface="Lato Regular"/>
              </a:endParaRPr>
            </a:p>
          </p:txBody>
        </p:sp>
      </p:grpSp>
      <p:grpSp>
        <p:nvGrpSpPr>
          <p:cNvPr id="98" name="Group 97">
            <a:extLst>
              <a:ext uri="{FF2B5EF4-FFF2-40B4-BE49-F238E27FC236}">
                <a16:creationId xmlns:a16="http://schemas.microsoft.com/office/drawing/2014/main" id="{B694778A-EC09-8B70-43AC-50CCDECF457A}"/>
              </a:ext>
              <a:ext uri="{C183D7F6-B498-43B3-948B-1728B52AA6E4}">
                <adec:decorative xmlns:adec="http://schemas.microsoft.com/office/drawing/2017/decorative" val="1"/>
              </a:ext>
            </a:extLst>
          </p:cNvPr>
          <p:cNvGrpSpPr>
            <a:grpSpLocks/>
          </p:cNvGrpSpPr>
          <p:nvPr/>
        </p:nvGrpSpPr>
        <p:grpSpPr>
          <a:xfrm>
            <a:off x="9451827" y="1442395"/>
            <a:ext cx="889000" cy="889000"/>
            <a:chOff x="400150" y="6471326"/>
            <a:chExt cx="400810" cy="400810"/>
          </a:xfrm>
        </p:grpSpPr>
        <p:sp>
          <p:nvSpPr>
            <p:cNvPr id="99" name="Oval 98">
              <a:extLst>
                <a:ext uri="{FF2B5EF4-FFF2-40B4-BE49-F238E27FC236}">
                  <a16:creationId xmlns:a16="http://schemas.microsoft.com/office/drawing/2014/main" id="{44249909-A98F-2236-8949-C6A5CCBE7852}"/>
                </a:ext>
              </a:extLst>
            </p:cNvPr>
            <p:cNvSpPr>
              <a:spLocks/>
            </p:cNvSpPr>
            <p:nvPr/>
          </p:nvSpPr>
          <p:spPr>
            <a:xfrm>
              <a:off x="400150" y="6471326"/>
              <a:ext cx="400810" cy="400810"/>
            </a:xfrm>
            <a:prstGeom prst="ellipse">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a:solidFill>
                  <a:schemeClr val="tx2"/>
                </a:solidFill>
                <a:latin typeface="+mj-lt"/>
                <a:cs typeface="Segoe UI" pitchFamily="34" charset="0"/>
                <a:sym typeface="Lato Regular"/>
              </a:endParaRPr>
            </a:p>
          </p:txBody>
        </p:sp>
        <p:sp>
          <p:nvSpPr>
            <p:cNvPr id="100" name="Oval 99">
              <a:extLst>
                <a:ext uri="{FF2B5EF4-FFF2-40B4-BE49-F238E27FC236}">
                  <a16:creationId xmlns:a16="http://schemas.microsoft.com/office/drawing/2014/main" id="{D32E7E5D-7CC9-DCAE-D98B-25EABC46185A}"/>
                </a:ext>
              </a:extLst>
            </p:cNvPr>
            <p:cNvSpPr>
              <a:spLocks/>
            </p:cNvSpPr>
            <p:nvPr/>
          </p:nvSpPr>
          <p:spPr>
            <a:xfrm>
              <a:off x="427204" y="6498380"/>
              <a:ext cx="346702" cy="346702"/>
            </a:xfrm>
            <a:prstGeom prst="ellipse">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sz="2400">
                <a:solidFill>
                  <a:schemeClr val="tx2"/>
                </a:solidFill>
                <a:latin typeface="+mj-lt"/>
                <a:cs typeface="Segoe UI" pitchFamily="34" charset="0"/>
                <a:sym typeface="Lato Regular"/>
              </a:endParaRPr>
            </a:p>
          </p:txBody>
        </p:sp>
      </p:grpSp>
      <p:sp>
        <p:nvSpPr>
          <p:cNvPr id="89" name="crop" title="Icon of a crop symbol">
            <a:extLst>
              <a:ext uri="{FF2B5EF4-FFF2-40B4-BE49-F238E27FC236}">
                <a16:creationId xmlns:a16="http://schemas.microsoft.com/office/drawing/2014/main" id="{272379AB-A357-8929-38C1-785865ACA958}"/>
              </a:ext>
            </a:extLst>
          </p:cNvPr>
          <p:cNvSpPr>
            <a:spLocks noChangeAspect="1" noEditPoints="1"/>
          </p:cNvSpPr>
          <p:nvPr/>
        </p:nvSpPr>
        <p:spPr bwMode="auto">
          <a:xfrm>
            <a:off x="5865747" y="1656641"/>
            <a:ext cx="460508" cy="460508"/>
          </a:xfrm>
          <a:custGeom>
            <a:avLst/>
            <a:gdLst>
              <a:gd name="T0" fmla="*/ 262 w 262"/>
              <a:gd name="T1" fmla="*/ 203 h 262"/>
              <a:gd name="T2" fmla="*/ 58 w 262"/>
              <a:gd name="T3" fmla="*/ 203 h 262"/>
              <a:gd name="T4" fmla="*/ 58 w 262"/>
              <a:gd name="T5" fmla="*/ 0 h 262"/>
              <a:gd name="T6" fmla="*/ 254 w 262"/>
              <a:gd name="T7" fmla="*/ 8 h 262"/>
              <a:gd name="T8" fmla="*/ 58 w 262"/>
              <a:gd name="T9" fmla="*/ 203 h 262"/>
              <a:gd name="T10" fmla="*/ 0 w 262"/>
              <a:gd name="T11" fmla="*/ 56 h 262"/>
              <a:gd name="T12" fmla="*/ 206 w 262"/>
              <a:gd name="T13" fmla="*/ 56 h 262"/>
              <a:gd name="T14" fmla="*/ 206 w 262"/>
              <a:gd name="T15" fmla="*/ 262 h 262"/>
              <a:gd name="T16" fmla="*/ 206 w 262"/>
              <a:gd name="T17" fmla="*/ 5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62">
                <a:moveTo>
                  <a:pt x="262" y="203"/>
                </a:moveTo>
                <a:lnTo>
                  <a:pt x="58" y="203"/>
                </a:lnTo>
                <a:lnTo>
                  <a:pt x="58" y="0"/>
                </a:lnTo>
                <a:moveTo>
                  <a:pt x="254" y="8"/>
                </a:moveTo>
                <a:lnTo>
                  <a:pt x="58" y="203"/>
                </a:lnTo>
                <a:moveTo>
                  <a:pt x="0" y="56"/>
                </a:moveTo>
                <a:lnTo>
                  <a:pt x="206" y="56"/>
                </a:lnTo>
                <a:moveTo>
                  <a:pt x="206" y="262"/>
                </a:moveTo>
                <a:lnTo>
                  <a:pt x="206" y="56"/>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Ribbon_E9D1" title="Icon of a ribbon award">
            <a:extLst>
              <a:ext uri="{FF2B5EF4-FFF2-40B4-BE49-F238E27FC236}">
                <a16:creationId xmlns:a16="http://schemas.microsoft.com/office/drawing/2014/main" id="{279810C4-C8D7-3814-0484-B7860B865AC3}"/>
              </a:ext>
            </a:extLst>
          </p:cNvPr>
          <p:cNvSpPr>
            <a:spLocks noChangeAspect="1" noEditPoints="1"/>
          </p:cNvSpPr>
          <p:nvPr/>
        </p:nvSpPr>
        <p:spPr bwMode="auto">
          <a:xfrm>
            <a:off x="2153288" y="1656641"/>
            <a:ext cx="284768" cy="460508"/>
          </a:xfrm>
          <a:custGeom>
            <a:avLst/>
            <a:gdLst>
              <a:gd name="T0" fmla="*/ 1130 w 2260"/>
              <a:gd name="T1" fmla="*/ 1758 h 3656"/>
              <a:gd name="T2" fmla="*/ 502 w 2260"/>
              <a:gd name="T3" fmla="*/ 1130 h 3656"/>
              <a:gd name="T4" fmla="*/ 1130 w 2260"/>
              <a:gd name="T5" fmla="*/ 502 h 3656"/>
              <a:gd name="T6" fmla="*/ 1758 w 2260"/>
              <a:gd name="T7" fmla="*/ 1130 h 3656"/>
              <a:gd name="T8" fmla="*/ 1130 w 2260"/>
              <a:gd name="T9" fmla="*/ 1758 h 3656"/>
              <a:gd name="T10" fmla="*/ 2260 w 2260"/>
              <a:gd name="T11" fmla="*/ 1130 h 3656"/>
              <a:gd name="T12" fmla="*/ 1130 w 2260"/>
              <a:gd name="T13" fmla="*/ 0 h 3656"/>
              <a:gd name="T14" fmla="*/ 0 w 2260"/>
              <a:gd name="T15" fmla="*/ 1130 h 3656"/>
              <a:gd name="T16" fmla="*/ 1130 w 2260"/>
              <a:gd name="T17" fmla="*/ 2260 h 3656"/>
              <a:gd name="T18" fmla="*/ 2260 w 2260"/>
              <a:gd name="T19" fmla="*/ 1130 h 3656"/>
              <a:gd name="T20" fmla="*/ 254 w 2260"/>
              <a:gd name="T21" fmla="*/ 1856 h 3656"/>
              <a:gd name="T22" fmla="*/ 254 w 2260"/>
              <a:gd name="T23" fmla="*/ 3656 h 3656"/>
              <a:gd name="T24" fmla="*/ 1126 w 2260"/>
              <a:gd name="T25" fmla="*/ 3252 h 3656"/>
              <a:gd name="T26" fmla="*/ 2006 w 2260"/>
              <a:gd name="T27" fmla="*/ 3656 h 3656"/>
              <a:gd name="T28" fmla="*/ 2006 w 2260"/>
              <a:gd name="T29" fmla="*/ 1856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0" h="3656">
                <a:moveTo>
                  <a:pt x="1130" y="1758"/>
                </a:moveTo>
                <a:cubicBezTo>
                  <a:pt x="783" y="1758"/>
                  <a:pt x="502" y="1477"/>
                  <a:pt x="502" y="1130"/>
                </a:cubicBezTo>
                <a:cubicBezTo>
                  <a:pt x="502" y="784"/>
                  <a:pt x="783" y="502"/>
                  <a:pt x="1130" y="502"/>
                </a:cubicBezTo>
                <a:cubicBezTo>
                  <a:pt x="1477" y="502"/>
                  <a:pt x="1758" y="784"/>
                  <a:pt x="1758" y="1130"/>
                </a:cubicBezTo>
                <a:cubicBezTo>
                  <a:pt x="1758" y="1477"/>
                  <a:pt x="1477" y="1758"/>
                  <a:pt x="1130" y="1758"/>
                </a:cubicBezTo>
                <a:close/>
                <a:moveTo>
                  <a:pt x="2260" y="1130"/>
                </a:moveTo>
                <a:cubicBezTo>
                  <a:pt x="2260" y="506"/>
                  <a:pt x="1754" y="0"/>
                  <a:pt x="1130" y="0"/>
                </a:cubicBezTo>
                <a:cubicBezTo>
                  <a:pt x="506" y="0"/>
                  <a:pt x="0" y="506"/>
                  <a:pt x="0" y="1130"/>
                </a:cubicBezTo>
                <a:cubicBezTo>
                  <a:pt x="0" y="1754"/>
                  <a:pt x="506" y="2260"/>
                  <a:pt x="1130" y="2260"/>
                </a:cubicBezTo>
                <a:cubicBezTo>
                  <a:pt x="1754" y="2260"/>
                  <a:pt x="2260" y="1754"/>
                  <a:pt x="2260" y="1130"/>
                </a:cubicBezTo>
                <a:close/>
                <a:moveTo>
                  <a:pt x="254" y="1856"/>
                </a:moveTo>
                <a:cubicBezTo>
                  <a:pt x="254" y="3656"/>
                  <a:pt x="254" y="3656"/>
                  <a:pt x="254" y="3656"/>
                </a:cubicBezTo>
                <a:cubicBezTo>
                  <a:pt x="1126" y="3252"/>
                  <a:pt x="1126" y="3252"/>
                  <a:pt x="1126" y="3252"/>
                </a:cubicBezTo>
                <a:cubicBezTo>
                  <a:pt x="2006" y="3656"/>
                  <a:pt x="2006" y="3656"/>
                  <a:pt x="2006" y="3656"/>
                </a:cubicBezTo>
                <a:cubicBezTo>
                  <a:pt x="2006" y="1856"/>
                  <a:pt x="2006" y="1856"/>
                  <a:pt x="2006" y="1856"/>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Market_EAFC" title="Icon of a line graph with an arrow at the end pointing up">
            <a:extLst>
              <a:ext uri="{FF2B5EF4-FFF2-40B4-BE49-F238E27FC236}">
                <a16:creationId xmlns:a16="http://schemas.microsoft.com/office/drawing/2014/main" id="{AC70E5A3-3197-E4AF-122A-415C83B08FD2}"/>
              </a:ext>
            </a:extLst>
          </p:cNvPr>
          <p:cNvSpPr>
            <a:spLocks noChangeAspect="1" noEditPoints="1"/>
          </p:cNvSpPr>
          <p:nvPr/>
        </p:nvSpPr>
        <p:spPr bwMode="auto">
          <a:xfrm>
            <a:off x="9637291" y="1729808"/>
            <a:ext cx="518072" cy="314174"/>
          </a:xfrm>
          <a:custGeom>
            <a:avLst/>
            <a:gdLst>
              <a:gd name="T0" fmla="*/ 4688 w 6657"/>
              <a:gd name="T1" fmla="*/ 0 h 4037"/>
              <a:gd name="T2" fmla="*/ 6657 w 6657"/>
              <a:gd name="T3" fmla="*/ 0 h 4037"/>
              <a:gd name="T4" fmla="*/ 6657 w 6657"/>
              <a:gd name="T5" fmla="*/ 1970 h 4037"/>
              <a:gd name="T6" fmla="*/ 0 w 6657"/>
              <a:gd name="T7" fmla="*/ 4037 h 4037"/>
              <a:gd name="T8" fmla="*/ 2501 w 6657"/>
              <a:gd name="T9" fmla="*/ 1532 h 4037"/>
              <a:gd name="T10" fmla="*/ 3813 w 6657"/>
              <a:gd name="T11" fmla="*/ 2846 h 4037"/>
              <a:gd name="T12" fmla="*/ 6657 w 6657"/>
              <a:gd name="T13" fmla="*/ 0 h 4037"/>
            </a:gdLst>
            <a:ahLst/>
            <a:cxnLst>
              <a:cxn ang="0">
                <a:pos x="T0" y="T1"/>
              </a:cxn>
              <a:cxn ang="0">
                <a:pos x="T2" y="T3"/>
              </a:cxn>
              <a:cxn ang="0">
                <a:pos x="T4" y="T5"/>
              </a:cxn>
              <a:cxn ang="0">
                <a:pos x="T6" y="T7"/>
              </a:cxn>
              <a:cxn ang="0">
                <a:pos x="T8" y="T9"/>
              </a:cxn>
              <a:cxn ang="0">
                <a:pos x="T10" y="T11"/>
              </a:cxn>
              <a:cxn ang="0">
                <a:pos x="T12" y="T13"/>
              </a:cxn>
            </a:cxnLst>
            <a:rect l="0" t="0" r="r" b="b"/>
            <a:pathLst>
              <a:path w="6657" h="4037">
                <a:moveTo>
                  <a:pt x="4688" y="0"/>
                </a:moveTo>
                <a:lnTo>
                  <a:pt x="6657" y="0"/>
                </a:lnTo>
                <a:lnTo>
                  <a:pt x="6657" y="1970"/>
                </a:lnTo>
                <a:moveTo>
                  <a:pt x="0" y="4037"/>
                </a:moveTo>
                <a:lnTo>
                  <a:pt x="2501" y="1532"/>
                </a:lnTo>
                <a:lnTo>
                  <a:pt x="3813" y="2846"/>
                </a:lnTo>
                <a:lnTo>
                  <a:pt x="6657" y="0"/>
                </a:lnTo>
              </a:path>
            </a:pathLst>
          </a:custGeom>
          <a:no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nvGrpSpPr>
          <p:cNvPr id="3" name="Group 2">
            <a:extLst>
              <a:ext uri="{FF2B5EF4-FFF2-40B4-BE49-F238E27FC236}">
                <a16:creationId xmlns:a16="http://schemas.microsoft.com/office/drawing/2014/main" id="{CAA10931-CD0D-638F-780C-DA93CC695FBE}"/>
              </a:ext>
              <a:ext uri="{C183D7F6-B498-43B3-948B-1728B52AA6E4}">
                <adec:decorative xmlns:adec="http://schemas.microsoft.com/office/drawing/2017/decorative" val="1"/>
              </a:ext>
            </a:extLst>
          </p:cNvPr>
          <p:cNvGrpSpPr/>
          <p:nvPr/>
        </p:nvGrpSpPr>
        <p:grpSpPr>
          <a:xfrm>
            <a:off x="584201" y="6476720"/>
            <a:ext cx="1595438" cy="214349"/>
            <a:chOff x="584200" y="166636"/>
            <a:chExt cx="2177937" cy="292608"/>
          </a:xfrm>
        </p:grpSpPr>
        <p:pic>
          <p:nvPicPr>
            <p:cNvPr id="4" name="MS logo gray - EMF" descr="Microsoft logo, gray text version">
              <a:extLst>
                <a:ext uri="{FF2B5EF4-FFF2-40B4-BE49-F238E27FC236}">
                  <a16:creationId xmlns:a16="http://schemas.microsoft.com/office/drawing/2014/main" id="{129AC16B-14FA-0ED0-AF58-6420D5F381F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black">
            <a:xfrm>
              <a:off x="584200" y="166636"/>
              <a:ext cx="1366440" cy="292608"/>
            </a:xfrm>
            <a:prstGeom prst="rect">
              <a:avLst/>
            </a:prstGeom>
          </p:spPr>
        </p:pic>
        <p:pic>
          <p:nvPicPr>
            <p:cNvPr id="5" name="Picture 4" descr="A blue and black logo&#10;&#10;Description automatically generated">
              <a:extLst>
                <a:ext uri="{FF2B5EF4-FFF2-40B4-BE49-F238E27FC236}">
                  <a16:creationId xmlns:a16="http://schemas.microsoft.com/office/drawing/2014/main" id="{ACE387DA-6728-FF33-E64E-AAF639876B2B}"/>
                </a:ext>
              </a:extLst>
            </p:cNvPr>
            <p:cNvPicPr>
              <a:picLocks noChangeAspect="1"/>
            </p:cNvPicPr>
            <p:nvPr/>
          </p:nvPicPr>
          <p:blipFill>
            <a:blip r:embed="rId8"/>
            <a:stretch>
              <a:fillRect/>
            </a:stretch>
          </p:blipFill>
          <p:spPr>
            <a:xfrm>
              <a:off x="2240671" y="207170"/>
              <a:ext cx="521466" cy="211540"/>
            </a:xfrm>
            <a:prstGeom prst="rect">
              <a:avLst/>
            </a:prstGeom>
          </p:spPr>
        </p:pic>
        <p:cxnSp>
          <p:nvCxnSpPr>
            <p:cNvPr id="6" name="Straight Connector 5">
              <a:extLst>
                <a:ext uri="{FF2B5EF4-FFF2-40B4-BE49-F238E27FC236}">
                  <a16:creationId xmlns:a16="http://schemas.microsoft.com/office/drawing/2014/main" id="{60A79377-318B-319B-ED08-1C22D1A34A09}"/>
                </a:ext>
              </a:extLst>
            </p:cNvPr>
            <p:cNvCxnSpPr>
              <a:cxnSpLocks/>
            </p:cNvCxnSpPr>
            <p:nvPr/>
          </p:nvCxnSpPr>
          <p:spPr>
            <a:xfrm>
              <a:off x="2095655" y="207170"/>
              <a:ext cx="0" cy="21154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34B968FE-C211-B384-F69E-F3357072D0C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188019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0" progId="TCLayout.ActiveDocument.1">
                  <p:embed/>
                </p:oleObj>
              </mc:Choice>
              <mc:Fallback>
                <p:oleObj name="think-cell Slide" r:id="rId4" imgW="532" imgH="530" progId="TCLayout.ActiveDocument.1">
                  <p:embed/>
                  <p:pic>
                    <p:nvPicPr>
                      <p:cNvPr id="59" name="think-cell data - do not delete" hidden="1">
                        <a:extLst>
                          <a:ext uri="{FF2B5EF4-FFF2-40B4-BE49-F238E27FC236}">
                            <a16:creationId xmlns:a16="http://schemas.microsoft.com/office/drawing/2014/main" id="{34B968FE-C211-B384-F69E-F3357072D0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7" name="Title 56">
            <a:extLst>
              <a:ext uri="{FF2B5EF4-FFF2-40B4-BE49-F238E27FC236}">
                <a16:creationId xmlns:a16="http://schemas.microsoft.com/office/drawing/2014/main" id="{00D7899A-D8C3-6701-FD74-39625CA64305}"/>
              </a:ext>
            </a:extLst>
          </p:cNvPr>
          <p:cNvSpPr>
            <a:spLocks noGrp="1"/>
          </p:cNvSpPr>
          <p:nvPr>
            <p:ph type="title"/>
          </p:nvPr>
        </p:nvSpPr>
        <p:spPr>
          <a:xfrm>
            <a:off x="588263" y="457200"/>
            <a:ext cx="11018520" cy="443198"/>
          </a:xfrm>
        </p:spPr>
        <p:txBody>
          <a:bodyPr vert="horz"/>
          <a:lstStyle/>
          <a:p>
            <a:r>
              <a:rPr lang="en-US">
                <a:sym typeface="Calibri"/>
              </a:rPr>
              <a:t>Informal Classification</a:t>
            </a:r>
            <a:endParaRPr lang="en-US"/>
          </a:p>
        </p:txBody>
      </p:sp>
      <p:sp>
        <p:nvSpPr>
          <p:cNvPr id="1089" name="Text Placeholder 3">
            <a:extLst>
              <a:ext uri="{FF2B5EF4-FFF2-40B4-BE49-F238E27FC236}">
                <a16:creationId xmlns:a16="http://schemas.microsoft.com/office/drawing/2014/main" id="{F608FDEE-C245-FB81-168E-CE054048E455}"/>
              </a:ext>
            </a:extLst>
          </p:cNvPr>
          <p:cNvSpPr txBox="1">
            <a:spLocks/>
          </p:cNvSpPr>
          <p:nvPr/>
        </p:nvSpPr>
        <p:spPr>
          <a:xfrm>
            <a:off x="588963" y="992359"/>
            <a:ext cx="8089459"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b">
            <a:spAutoFit/>
          </a:bodyPr>
          <a:lstStyle>
            <a:lvl1pPr marL="0" marR="0" indent="0" algn="l" defTabSz="685800" rtl="0" latinLnBrk="0">
              <a:lnSpc>
                <a:spcPct val="90000"/>
              </a:lnSpc>
              <a:spcBef>
                <a:spcPts val="750"/>
              </a:spcBef>
              <a:spcAft>
                <a:spcPts val="0"/>
              </a:spcAft>
              <a:buClrTx/>
              <a:buSzTx/>
              <a:buFontTx/>
              <a:buNone/>
              <a:tabLst/>
              <a:defRPr sz="2800" b="1" i="0" u="none" strike="noStrike" cap="none" spc="0" baseline="0">
                <a:solidFill>
                  <a:schemeClr val="bg2">
                    <a:lumMod val="60000"/>
                    <a:lumOff val="40000"/>
                  </a:schemeClr>
                </a:solidFill>
                <a:uFillTx/>
                <a:latin typeface="+mj-lt"/>
                <a:ea typeface="+mj-ea"/>
                <a:cs typeface="Arial" panose="020B0604020202020204" pitchFamily="34" charset="0"/>
                <a:sym typeface="Lato Regular"/>
              </a:defRPr>
            </a:lvl1pPr>
            <a:lvl2pPr marL="0" marR="0" indent="171450" algn="l" defTabSz="685800" rtl="0" latinLnBrk="0">
              <a:lnSpc>
                <a:spcPct val="90000"/>
              </a:lnSpc>
              <a:spcBef>
                <a:spcPts val="750"/>
              </a:spcBef>
              <a:spcAft>
                <a:spcPts val="0"/>
              </a:spcAft>
              <a:buClrTx/>
              <a:buSzTx/>
              <a:buFontTx/>
              <a:buNone/>
              <a:tabLst/>
              <a:defRPr sz="2000" b="0" i="0" u="none" strike="noStrike" cap="none" spc="0" baseline="0">
                <a:solidFill>
                  <a:schemeClr val="accent6"/>
                </a:solidFill>
                <a:uFillTx/>
                <a:latin typeface="+mn-lt"/>
                <a:ea typeface="+mj-ea"/>
                <a:cs typeface="Arial" panose="020B0604020202020204" pitchFamily="34" charset="0"/>
                <a:sym typeface="Lato Regular"/>
              </a:defRPr>
            </a:lvl2pPr>
            <a:lvl3pPr marL="0" marR="0" indent="342900" algn="l" defTabSz="685800" rtl="0" latinLnBrk="0">
              <a:lnSpc>
                <a:spcPct val="90000"/>
              </a:lnSpc>
              <a:spcBef>
                <a:spcPts val="750"/>
              </a:spcBef>
              <a:spcAft>
                <a:spcPts val="0"/>
              </a:spcAft>
              <a:buClrTx/>
              <a:buSzTx/>
              <a:buFontTx/>
              <a:buNone/>
              <a:tabLst/>
              <a:defRPr sz="2000" b="0" i="0" u="none" strike="noStrike" cap="none" spc="0" baseline="0">
                <a:solidFill>
                  <a:schemeClr val="accent6"/>
                </a:solidFill>
                <a:uFillTx/>
                <a:latin typeface="+mn-lt"/>
                <a:ea typeface="+mj-ea"/>
                <a:cs typeface="Arial" panose="020B0604020202020204" pitchFamily="34" charset="0"/>
                <a:sym typeface="Lato Regular"/>
              </a:defRPr>
            </a:lvl3pPr>
            <a:lvl4pPr marL="0" marR="0" indent="514350" algn="l" defTabSz="685800" rtl="0" latinLnBrk="0">
              <a:lnSpc>
                <a:spcPct val="90000"/>
              </a:lnSpc>
              <a:spcBef>
                <a:spcPts val="750"/>
              </a:spcBef>
              <a:spcAft>
                <a:spcPts val="0"/>
              </a:spcAft>
              <a:buClrTx/>
              <a:buSzTx/>
              <a:buFontTx/>
              <a:buNone/>
              <a:tabLst/>
              <a:defRPr sz="2000" b="0" i="0" u="none" strike="noStrike" cap="none" spc="0" baseline="0">
                <a:solidFill>
                  <a:schemeClr val="accent6"/>
                </a:solidFill>
                <a:uFillTx/>
                <a:latin typeface="+mn-lt"/>
                <a:ea typeface="+mj-ea"/>
                <a:cs typeface="Arial" panose="020B0604020202020204" pitchFamily="34" charset="0"/>
                <a:sym typeface="Lato Regular"/>
              </a:defRPr>
            </a:lvl4pPr>
            <a:lvl5pPr marL="0" marR="0" indent="685800" algn="l" defTabSz="685800" rtl="0" latinLnBrk="0">
              <a:lnSpc>
                <a:spcPct val="90000"/>
              </a:lnSpc>
              <a:spcBef>
                <a:spcPts val="750"/>
              </a:spcBef>
              <a:spcAft>
                <a:spcPts val="0"/>
              </a:spcAft>
              <a:buClrTx/>
              <a:buSzTx/>
              <a:buFontTx/>
              <a:buNone/>
              <a:tabLst/>
              <a:defRPr sz="2000" b="0" i="0" u="none" strike="noStrike" cap="none" spc="0" baseline="0">
                <a:solidFill>
                  <a:schemeClr val="accent6"/>
                </a:solidFill>
                <a:uFillTx/>
                <a:latin typeface="+mn-lt"/>
                <a:ea typeface="+mj-ea"/>
                <a:cs typeface="Arial" panose="020B0604020202020204" pitchFamily="34" charset="0"/>
                <a:sym typeface="Lato Regular"/>
              </a:defRPr>
            </a:lvl5pPr>
            <a:lvl6pPr marL="1123950" marR="0" indent="-266700" algn="l" defTabSz="685800" rtl="0" latinLnBrk="0">
              <a:lnSpc>
                <a:spcPct val="90000"/>
              </a:lnSpc>
              <a:spcBef>
                <a:spcPts val="750"/>
              </a:spcBef>
              <a:spcAft>
                <a:spcPts val="0"/>
              </a:spcAft>
              <a:buClrTx/>
              <a:buSzPct val="100000"/>
              <a:buFontTx/>
              <a:buChar char="•"/>
              <a:tabLst/>
              <a:defRPr sz="2100" b="0" i="0" u="none" strike="noStrike" cap="none" spc="0" baseline="0">
                <a:solidFill>
                  <a:schemeClr val="accent6"/>
                </a:solidFill>
                <a:uFillTx/>
                <a:latin typeface="+mj-lt"/>
                <a:ea typeface="+mj-ea"/>
                <a:cs typeface="+mj-cs"/>
                <a:sym typeface="Lato Regular"/>
              </a:defRPr>
            </a:lvl6pPr>
            <a:lvl7pPr marL="1295400" marR="0" indent="-266700" algn="l" defTabSz="685800" rtl="0" latinLnBrk="0">
              <a:lnSpc>
                <a:spcPct val="90000"/>
              </a:lnSpc>
              <a:spcBef>
                <a:spcPts val="750"/>
              </a:spcBef>
              <a:spcAft>
                <a:spcPts val="0"/>
              </a:spcAft>
              <a:buClrTx/>
              <a:buSzPct val="100000"/>
              <a:buFontTx/>
              <a:buChar char="•"/>
              <a:tabLst/>
              <a:defRPr sz="2100" b="0" i="0" u="none" strike="noStrike" cap="none" spc="0" baseline="0">
                <a:solidFill>
                  <a:schemeClr val="accent6"/>
                </a:solidFill>
                <a:uFillTx/>
                <a:latin typeface="+mj-lt"/>
                <a:ea typeface="+mj-ea"/>
                <a:cs typeface="+mj-cs"/>
                <a:sym typeface="Lato Regular"/>
              </a:defRPr>
            </a:lvl7pPr>
            <a:lvl8pPr marL="1466850" marR="0" indent="-266700" algn="l" defTabSz="685800" rtl="0" latinLnBrk="0">
              <a:lnSpc>
                <a:spcPct val="90000"/>
              </a:lnSpc>
              <a:spcBef>
                <a:spcPts val="750"/>
              </a:spcBef>
              <a:spcAft>
                <a:spcPts val="0"/>
              </a:spcAft>
              <a:buClrTx/>
              <a:buSzPct val="100000"/>
              <a:buFontTx/>
              <a:buChar char="•"/>
              <a:tabLst/>
              <a:defRPr sz="2100" b="0" i="0" u="none" strike="noStrike" cap="none" spc="0" baseline="0">
                <a:solidFill>
                  <a:schemeClr val="accent6"/>
                </a:solidFill>
                <a:uFillTx/>
                <a:latin typeface="+mj-lt"/>
                <a:ea typeface="+mj-ea"/>
                <a:cs typeface="+mj-cs"/>
                <a:sym typeface="Lato Regular"/>
              </a:defRPr>
            </a:lvl8pPr>
            <a:lvl9pPr marL="1638300" marR="0" indent="-266700" algn="l" defTabSz="685800" rtl="0" latinLnBrk="0">
              <a:lnSpc>
                <a:spcPct val="90000"/>
              </a:lnSpc>
              <a:spcBef>
                <a:spcPts val="750"/>
              </a:spcBef>
              <a:spcAft>
                <a:spcPts val="0"/>
              </a:spcAft>
              <a:buClrTx/>
              <a:buSzPct val="100000"/>
              <a:buFontTx/>
              <a:buChar char="•"/>
              <a:tabLst/>
              <a:defRPr sz="2100" b="0" i="0" u="none" strike="noStrike" cap="none" spc="0" baseline="0">
                <a:solidFill>
                  <a:schemeClr val="accent6"/>
                </a:solidFill>
                <a:uFillTx/>
                <a:latin typeface="+mj-lt"/>
                <a:ea typeface="+mj-ea"/>
                <a:cs typeface="+mj-cs"/>
                <a:sym typeface="Lato Regular"/>
              </a:defRPr>
            </a:lvl9pPr>
          </a:lstStyle>
          <a:p>
            <a:pPr>
              <a:lnSpc>
                <a:spcPct val="100000"/>
              </a:lnSpc>
              <a:spcBef>
                <a:spcPts val="533"/>
              </a:spcBef>
            </a:pPr>
            <a:r>
              <a:rPr lang="en-US" sz="1800" b="0" i="1">
                <a:solidFill>
                  <a:schemeClr val="tx1"/>
                </a:solidFill>
              </a:rPr>
              <a:t>Edge Hardware</a:t>
            </a:r>
          </a:p>
        </p:txBody>
      </p:sp>
      <p:sp>
        <p:nvSpPr>
          <p:cNvPr id="1090" name="Rounded Rectangle">
            <a:extLst>
              <a:ext uri="{FF2B5EF4-FFF2-40B4-BE49-F238E27FC236}">
                <a16:creationId xmlns:a16="http://schemas.microsoft.com/office/drawing/2014/main" id="{82D82FCD-CB2A-72AB-6683-EAD5B15D4017}"/>
              </a:ext>
              <a:ext uri="{C183D7F6-B498-43B3-948B-1728B52AA6E4}">
                <adec:decorative xmlns:adec="http://schemas.microsoft.com/office/drawing/2017/decorative" val="1"/>
              </a:ext>
            </a:extLst>
          </p:cNvPr>
          <p:cNvSpPr>
            <a:spLocks/>
          </p:cNvSpPr>
          <p:nvPr/>
        </p:nvSpPr>
        <p:spPr>
          <a:xfrm>
            <a:off x="591025" y="1461480"/>
            <a:ext cx="11031537" cy="4929559"/>
          </a:xfrm>
          <a:prstGeom prst="roundRect">
            <a:avLst>
              <a:gd name="adj" fmla="val 2499"/>
            </a:avLst>
          </a:prstGeom>
          <a:solidFill>
            <a:schemeClr val="bg1"/>
          </a:solidFill>
          <a:ln>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gn="ctr" defTabSz="2438339" hangingPunct="0"/>
            <a:endParaRPr lang="en-US" sz="3200" b="1">
              <a:ea typeface="+mj-ea"/>
              <a:cs typeface="+mj-cs"/>
              <a:sym typeface="Lato Regular"/>
            </a:endParaRPr>
          </a:p>
        </p:txBody>
      </p:sp>
      <p:sp>
        <p:nvSpPr>
          <p:cNvPr id="1091" name="Rectangle: Rounded Corners 1090">
            <a:extLst>
              <a:ext uri="{FF2B5EF4-FFF2-40B4-BE49-F238E27FC236}">
                <a16:creationId xmlns:a16="http://schemas.microsoft.com/office/drawing/2014/main" id="{B8D1437C-5BE5-F1E0-23D9-A6A3F93AFD00}"/>
              </a:ext>
              <a:ext uri="{C183D7F6-B498-43B3-948B-1728B52AA6E4}">
                <adec:decorative xmlns:adec="http://schemas.microsoft.com/office/drawing/2017/decorative" val="1"/>
              </a:ext>
            </a:extLst>
          </p:cNvPr>
          <p:cNvSpPr>
            <a:spLocks/>
          </p:cNvSpPr>
          <p:nvPr/>
        </p:nvSpPr>
        <p:spPr>
          <a:xfrm>
            <a:off x="708057" y="1546924"/>
            <a:ext cx="10797472" cy="455224"/>
          </a:xfrm>
          <a:prstGeom prst="roundRect">
            <a:avLst>
              <a:gd name="adj" fmla="val 50000"/>
            </a:avLst>
          </a:prstGeom>
          <a:gradFill flip="none" rotWithShape="1">
            <a:gsLst>
              <a:gs pos="100000">
                <a:schemeClr val="accent6"/>
              </a:gs>
              <a:gs pos="8000">
                <a:schemeClr val="accent1"/>
              </a:gs>
            </a:gsLst>
            <a:lin ang="0" scaled="1"/>
            <a:tileRect/>
          </a:gradFill>
          <a:ln w="12700">
            <a:miter lim="400000"/>
          </a:ln>
          <a:effectLst/>
        </p:spPr>
        <p:txBody>
          <a:bodyPr tIns="45720" bIns="45720" anchor="ctr">
            <a:noAutofit/>
          </a:bodyPr>
          <a:lstStyle/>
          <a:p>
            <a:pPr marL="228594" indent="-228594">
              <a:spcAft>
                <a:spcPts val="800"/>
              </a:spcAft>
              <a:buClr>
                <a:schemeClr val="bg1"/>
              </a:buClr>
              <a:buFont typeface="Arial" panose="020B0604020202020204" pitchFamily="34" charset="0"/>
              <a:buChar char="•"/>
            </a:pPr>
            <a:endParaRPr lang="en-GB" sz="1800" b="1">
              <a:solidFill>
                <a:schemeClr val="bg1"/>
              </a:solidFill>
              <a:latin typeface="+mj-lt"/>
              <a:ea typeface="Calibri"/>
              <a:cs typeface="Calibri"/>
              <a:sym typeface="Lato Regular"/>
            </a:endParaRPr>
          </a:p>
        </p:txBody>
      </p:sp>
      <p:sp>
        <p:nvSpPr>
          <p:cNvPr id="1093" name="Google Shape;494;p97">
            <a:extLst>
              <a:ext uri="{FF2B5EF4-FFF2-40B4-BE49-F238E27FC236}">
                <a16:creationId xmlns:a16="http://schemas.microsoft.com/office/drawing/2014/main" id="{5F6D4A60-AFAF-7519-0928-2D2C32AB5FFF}"/>
              </a:ext>
            </a:extLst>
          </p:cNvPr>
          <p:cNvSpPr txBox="1">
            <a:spLocks/>
          </p:cNvSpPr>
          <p:nvPr/>
        </p:nvSpPr>
        <p:spPr>
          <a:xfrm>
            <a:off x="1612031" y="1651426"/>
            <a:ext cx="1463040" cy="246221"/>
          </a:xfrm>
          <a:prstGeom prst="rect">
            <a:avLst/>
          </a:prstGeom>
          <a:noFill/>
          <a:ln>
            <a:noFill/>
          </a:ln>
        </p:spPr>
        <p:txBody>
          <a:bodyPr spcFirstLastPara="1" wrap="square" lIns="0" tIns="0" rIns="0" bIns="0" anchor="ctr" anchorCtr="0">
            <a:spAutoFit/>
          </a:bodyPr>
          <a:lstStyle/>
          <a:p>
            <a:pPr algn="ctr">
              <a:buClr>
                <a:srgbClr val="000000"/>
              </a:buClr>
              <a:buSzPts val="1500"/>
            </a:pPr>
            <a:r>
              <a:rPr lang="en-US" sz="1600" b="1">
                <a:solidFill>
                  <a:schemeClr val="bg1"/>
                </a:solidFill>
                <a:ea typeface="Calibri"/>
                <a:cs typeface="Arial" panose="020B0604020202020204" pitchFamily="34" charset="0"/>
                <a:sym typeface="Calibri"/>
              </a:rPr>
              <a:t>Light edge</a:t>
            </a:r>
          </a:p>
        </p:txBody>
      </p:sp>
      <p:sp>
        <p:nvSpPr>
          <p:cNvPr id="1094" name="Google Shape;494;p97">
            <a:extLst>
              <a:ext uri="{FF2B5EF4-FFF2-40B4-BE49-F238E27FC236}">
                <a16:creationId xmlns:a16="http://schemas.microsoft.com/office/drawing/2014/main" id="{476DB257-0AEB-DB9A-28EE-61DADB2D168C}"/>
              </a:ext>
            </a:extLst>
          </p:cNvPr>
          <p:cNvSpPr txBox="1">
            <a:spLocks/>
          </p:cNvSpPr>
          <p:nvPr/>
        </p:nvSpPr>
        <p:spPr>
          <a:xfrm>
            <a:off x="5373210" y="1651426"/>
            <a:ext cx="1463040" cy="246221"/>
          </a:xfrm>
          <a:prstGeom prst="rect">
            <a:avLst/>
          </a:prstGeom>
          <a:noFill/>
          <a:ln>
            <a:noFill/>
          </a:ln>
        </p:spPr>
        <p:txBody>
          <a:bodyPr spcFirstLastPara="1" wrap="square" lIns="0" tIns="0" rIns="0" bIns="0" anchor="ctr" anchorCtr="0">
            <a:spAutoFit/>
          </a:bodyPr>
          <a:lstStyle/>
          <a:p>
            <a:pPr algn="ctr">
              <a:buSzPts val="1500"/>
            </a:pPr>
            <a:r>
              <a:rPr lang="en-US" sz="1600" b="1">
                <a:solidFill>
                  <a:schemeClr val="bg1"/>
                </a:solidFill>
                <a:ea typeface="Calibri"/>
                <a:cs typeface="Arial" panose="020B0604020202020204" pitchFamily="34" charset="0"/>
                <a:sym typeface="Calibri"/>
              </a:rPr>
              <a:t>Medium edge</a:t>
            </a:r>
          </a:p>
        </p:txBody>
      </p:sp>
      <p:sp>
        <p:nvSpPr>
          <p:cNvPr id="1095" name="Google Shape;494;p97">
            <a:extLst>
              <a:ext uri="{FF2B5EF4-FFF2-40B4-BE49-F238E27FC236}">
                <a16:creationId xmlns:a16="http://schemas.microsoft.com/office/drawing/2014/main" id="{9B2B9495-6097-FE41-35E3-2B9C53E03CFA}"/>
              </a:ext>
            </a:extLst>
          </p:cNvPr>
          <p:cNvSpPr txBox="1">
            <a:spLocks/>
          </p:cNvSpPr>
          <p:nvPr/>
        </p:nvSpPr>
        <p:spPr>
          <a:xfrm>
            <a:off x="9134389" y="1651426"/>
            <a:ext cx="1463040" cy="246221"/>
          </a:xfrm>
          <a:prstGeom prst="rect">
            <a:avLst/>
          </a:prstGeom>
          <a:noFill/>
          <a:ln>
            <a:noFill/>
          </a:ln>
        </p:spPr>
        <p:txBody>
          <a:bodyPr spcFirstLastPara="1" wrap="square" lIns="0" tIns="0" rIns="0" bIns="0" anchor="ctr" anchorCtr="0">
            <a:spAutoFit/>
          </a:bodyPr>
          <a:lstStyle/>
          <a:p>
            <a:pPr algn="ctr">
              <a:buSzPts val="1500"/>
            </a:pPr>
            <a:r>
              <a:rPr lang="en-US" sz="1600" b="1">
                <a:solidFill>
                  <a:schemeClr val="bg1"/>
                </a:solidFill>
                <a:ea typeface="Calibri"/>
                <a:cs typeface="Arial" panose="020B0604020202020204" pitchFamily="34" charset="0"/>
                <a:sym typeface="Calibri"/>
              </a:rPr>
              <a:t>Heavy edge</a:t>
            </a:r>
          </a:p>
        </p:txBody>
      </p:sp>
      <p:sp>
        <p:nvSpPr>
          <p:cNvPr id="1096" name="Oval 1095">
            <a:extLst>
              <a:ext uri="{FF2B5EF4-FFF2-40B4-BE49-F238E27FC236}">
                <a16:creationId xmlns:a16="http://schemas.microsoft.com/office/drawing/2014/main" id="{7E734DA1-FEF4-DB47-B6FF-75A657C86F0F}"/>
              </a:ext>
              <a:ext uri="{C183D7F6-B498-43B3-948B-1728B52AA6E4}">
                <adec:decorative xmlns:adec="http://schemas.microsoft.com/office/drawing/2017/decorative" val="1"/>
              </a:ext>
            </a:extLst>
          </p:cNvPr>
          <p:cNvSpPr>
            <a:spLocks/>
          </p:cNvSpPr>
          <p:nvPr/>
        </p:nvSpPr>
        <p:spPr bwMode="auto">
          <a:xfrm>
            <a:off x="740347" y="1581711"/>
            <a:ext cx="385650" cy="3856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tx2"/>
              </a:solidFill>
              <a:ea typeface="Segoe UI" pitchFamily="34" charset="0"/>
              <a:cs typeface="Segoe UI" pitchFamily="34" charset="0"/>
            </a:endParaRPr>
          </a:p>
        </p:txBody>
      </p:sp>
      <p:sp>
        <p:nvSpPr>
          <p:cNvPr id="1098" name="Oval 1097">
            <a:extLst>
              <a:ext uri="{FF2B5EF4-FFF2-40B4-BE49-F238E27FC236}">
                <a16:creationId xmlns:a16="http://schemas.microsoft.com/office/drawing/2014/main" id="{34D38381-4909-0E24-D3F8-3DFEE07D65D6}"/>
              </a:ext>
              <a:ext uri="{C183D7F6-B498-43B3-948B-1728B52AA6E4}">
                <adec:decorative xmlns:adec="http://schemas.microsoft.com/office/drawing/2017/decorative" val="1"/>
              </a:ext>
            </a:extLst>
          </p:cNvPr>
          <p:cNvSpPr>
            <a:spLocks/>
          </p:cNvSpPr>
          <p:nvPr/>
        </p:nvSpPr>
        <p:spPr bwMode="auto">
          <a:xfrm>
            <a:off x="11087623" y="1581711"/>
            <a:ext cx="385650" cy="3856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tx2"/>
              </a:solidFill>
              <a:ea typeface="Segoe UI" pitchFamily="34" charset="0"/>
              <a:cs typeface="Segoe UI" pitchFamily="34" charset="0"/>
            </a:endParaRPr>
          </a:p>
        </p:txBody>
      </p:sp>
      <p:cxnSp>
        <p:nvCxnSpPr>
          <p:cNvPr id="1126" name="Straight Connector 1125">
            <a:extLst>
              <a:ext uri="{FF2B5EF4-FFF2-40B4-BE49-F238E27FC236}">
                <a16:creationId xmlns:a16="http://schemas.microsoft.com/office/drawing/2014/main" id="{B7C37B0F-9DCA-A172-8680-ED0DD7558E43}"/>
              </a:ext>
              <a:ext uri="{C183D7F6-B498-43B3-948B-1728B52AA6E4}">
                <adec:decorative xmlns:adec="http://schemas.microsoft.com/office/drawing/2017/decorative" val="1"/>
              </a:ext>
            </a:extLst>
          </p:cNvPr>
          <p:cNvCxnSpPr/>
          <p:nvPr/>
        </p:nvCxnSpPr>
        <p:spPr>
          <a:xfrm>
            <a:off x="4224140" y="1574511"/>
            <a:ext cx="0" cy="400050"/>
          </a:xfrm>
          <a:prstGeom prst="line">
            <a:avLst/>
          </a:prstGeom>
          <a:ln w="635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983A0383-097B-6634-D923-CE483DB4EB2F}"/>
              </a:ext>
              <a:ext uri="{C183D7F6-B498-43B3-948B-1728B52AA6E4}">
                <adec:decorative xmlns:adec="http://schemas.microsoft.com/office/drawing/2017/decorative" val="1"/>
              </a:ext>
            </a:extLst>
          </p:cNvPr>
          <p:cNvCxnSpPr/>
          <p:nvPr/>
        </p:nvCxnSpPr>
        <p:spPr>
          <a:xfrm>
            <a:off x="7985318" y="1574511"/>
            <a:ext cx="0" cy="400050"/>
          </a:xfrm>
          <a:prstGeom prst="line">
            <a:avLst/>
          </a:prstGeom>
          <a:ln w="6350">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47" name="Freeform: Shape 1146">
            <a:extLst>
              <a:ext uri="{FF2B5EF4-FFF2-40B4-BE49-F238E27FC236}">
                <a16:creationId xmlns:a16="http://schemas.microsoft.com/office/drawing/2014/main" id="{A3BD1E3F-E13A-2110-CF6B-2CBF3B7C21AE}"/>
              </a:ext>
              <a:ext uri="{C183D7F6-B498-43B3-948B-1728B52AA6E4}">
                <adec:decorative xmlns:adec="http://schemas.microsoft.com/office/drawing/2017/decorative" val="1"/>
              </a:ext>
            </a:extLst>
          </p:cNvPr>
          <p:cNvSpPr/>
          <p:nvPr/>
        </p:nvSpPr>
        <p:spPr bwMode="auto">
          <a:xfrm>
            <a:off x="836726" y="4840718"/>
            <a:ext cx="10540134" cy="1129294"/>
          </a:xfrm>
          <a:custGeom>
            <a:avLst/>
            <a:gdLst>
              <a:gd name="connsiteX0" fmla="*/ 0 w 10540134"/>
              <a:gd name="connsiteY0" fmla="*/ 0 h 1129294"/>
              <a:gd name="connsiteX1" fmla="*/ 10540134 w 10540134"/>
              <a:gd name="connsiteY1" fmla="*/ 0 h 1129294"/>
              <a:gd name="connsiteX2" fmla="*/ 10540134 w 10540134"/>
              <a:gd name="connsiteY2" fmla="*/ 976895 h 1129294"/>
              <a:gd name="connsiteX3" fmla="*/ 10387736 w 10540134"/>
              <a:gd name="connsiteY3" fmla="*/ 1129293 h 1129294"/>
              <a:gd name="connsiteX4" fmla="*/ 5884749 w 10540134"/>
              <a:gd name="connsiteY4" fmla="*/ 1129293 h 1129294"/>
              <a:gd name="connsiteX5" fmla="*/ 5576774 w 10540134"/>
              <a:gd name="connsiteY5" fmla="*/ 1129293 h 1129294"/>
              <a:gd name="connsiteX6" fmla="*/ 5415588 w 10540134"/>
              <a:gd name="connsiteY6" fmla="*/ 1129293 h 1129294"/>
              <a:gd name="connsiteX7" fmla="*/ 5332299 w 10540134"/>
              <a:gd name="connsiteY7" fmla="*/ 1046004 h 1129294"/>
              <a:gd name="connsiteX8" fmla="*/ 5332299 w 10540134"/>
              <a:gd name="connsiteY8" fmla="*/ 974648 h 1129294"/>
              <a:gd name="connsiteX9" fmla="*/ 5331094 w 10540134"/>
              <a:gd name="connsiteY9" fmla="*/ 974648 h 1129294"/>
              <a:gd name="connsiteX10" fmla="*/ 5331094 w 10540134"/>
              <a:gd name="connsiteY10" fmla="*/ 169206 h 1129294"/>
              <a:gd name="connsiteX11" fmla="*/ 5270067 w 10540134"/>
              <a:gd name="connsiteY11" fmla="*/ 108179 h 1129294"/>
              <a:gd name="connsiteX12" fmla="*/ 5209040 w 10540134"/>
              <a:gd name="connsiteY12" fmla="*/ 169206 h 1129294"/>
              <a:gd name="connsiteX13" fmla="*/ 5209040 w 10540134"/>
              <a:gd name="connsiteY13" fmla="*/ 576844 h 1129294"/>
              <a:gd name="connsiteX14" fmla="*/ 5209448 w 10540134"/>
              <a:gd name="connsiteY14" fmla="*/ 576844 h 1129294"/>
              <a:gd name="connsiteX15" fmla="*/ 5209448 w 10540134"/>
              <a:gd name="connsiteY15" fmla="*/ 1046005 h 1129294"/>
              <a:gd name="connsiteX16" fmla="*/ 5126159 w 10540134"/>
              <a:gd name="connsiteY16" fmla="*/ 1129294 h 1129294"/>
              <a:gd name="connsiteX17" fmla="*/ 4709725 w 10540134"/>
              <a:gd name="connsiteY17" fmla="*/ 1129294 h 1129294"/>
              <a:gd name="connsiteX18" fmla="*/ 4709725 w 10540134"/>
              <a:gd name="connsiteY18" fmla="*/ 1129293 h 1129294"/>
              <a:gd name="connsiteX19" fmla="*/ 152398 w 10540134"/>
              <a:gd name="connsiteY19" fmla="*/ 1129293 h 1129294"/>
              <a:gd name="connsiteX20" fmla="*/ 0 w 10540134"/>
              <a:gd name="connsiteY20" fmla="*/ 976895 h 11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40134" h="1129294">
                <a:moveTo>
                  <a:pt x="0" y="0"/>
                </a:moveTo>
                <a:lnTo>
                  <a:pt x="10540134" y="0"/>
                </a:lnTo>
                <a:lnTo>
                  <a:pt x="10540134" y="976895"/>
                </a:lnTo>
                <a:cubicBezTo>
                  <a:pt x="10540134" y="1061062"/>
                  <a:pt x="10471903" y="1129293"/>
                  <a:pt x="10387736" y="1129293"/>
                </a:cubicBezTo>
                <a:lnTo>
                  <a:pt x="5884749" y="1129293"/>
                </a:lnTo>
                <a:lnTo>
                  <a:pt x="5576774" y="1129293"/>
                </a:lnTo>
                <a:lnTo>
                  <a:pt x="5415588" y="1129293"/>
                </a:lnTo>
                <a:cubicBezTo>
                  <a:pt x="5369589" y="1129293"/>
                  <a:pt x="5332299" y="1092003"/>
                  <a:pt x="5332299" y="1046004"/>
                </a:cubicBezTo>
                <a:lnTo>
                  <a:pt x="5332299" y="974648"/>
                </a:lnTo>
                <a:lnTo>
                  <a:pt x="5331094" y="974648"/>
                </a:lnTo>
                <a:lnTo>
                  <a:pt x="5331094" y="169206"/>
                </a:lnTo>
                <a:cubicBezTo>
                  <a:pt x="5331094" y="135502"/>
                  <a:pt x="5303771" y="108179"/>
                  <a:pt x="5270067" y="108179"/>
                </a:cubicBezTo>
                <a:cubicBezTo>
                  <a:pt x="5236363" y="108179"/>
                  <a:pt x="5209040" y="135502"/>
                  <a:pt x="5209040" y="169206"/>
                </a:cubicBezTo>
                <a:lnTo>
                  <a:pt x="5209040" y="576844"/>
                </a:lnTo>
                <a:lnTo>
                  <a:pt x="5209448" y="576844"/>
                </a:lnTo>
                <a:lnTo>
                  <a:pt x="5209448" y="1046005"/>
                </a:lnTo>
                <a:cubicBezTo>
                  <a:pt x="5209448" y="1092004"/>
                  <a:pt x="5172158" y="1129294"/>
                  <a:pt x="5126159" y="1129294"/>
                </a:cubicBezTo>
                <a:lnTo>
                  <a:pt x="4709725" y="1129294"/>
                </a:lnTo>
                <a:lnTo>
                  <a:pt x="4709725" y="1129293"/>
                </a:lnTo>
                <a:lnTo>
                  <a:pt x="152398" y="1129293"/>
                </a:lnTo>
                <a:cubicBezTo>
                  <a:pt x="68231" y="1129293"/>
                  <a:pt x="0" y="1061062"/>
                  <a:pt x="0" y="97689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99" name="Google Shape;1129;p127">
            <a:extLst>
              <a:ext uri="{FF2B5EF4-FFF2-40B4-BE49-F238E27FC236}">
                <a16:creationId xmlns:a16="http://schemas.microsoft.com/office/drawing/2014/main" id="{0A337615-4B7D-5B69-5C51-8169663A9026}"/>
              </a:ext>
            </a:extLst>
          </p:cNvPr>
          <p:cNvSpPr txBox="1"/>
          <p:nvPr/>
        </p:nvSpPr>
        <p:spPr>
          <a:xfrm>
            <a:off x="1200551" y="2106650"/>
            <a:ext cx="2286000" cy="553998"/>
          </a:xfrm>
          <a:prstGeom prst="rect">
            <a:avLst/>
          </a:prstGeom>
          <a:noFill/>
          <a:ln>
            <a:noFill/>
          </a:ln>
        </p:spPr>
        <p:txBody>
          <a:bodyPr spcFirstLastPara="1" wrap="square" lIns="0" tIns="0" rIns="0" bIns="0" anchor="t" anchorCtr="0">
            <a:spAutoFit/>
          </a:bodyPr>
          <a:lstStyle/>
          <a:p>
            <a:pPr algn="ctr">
              <a:spcAft>
                <a:spcPts val="40"/>
              </a:spcAft>
              <a:buClr>
                <a:srgbClr val="000000"/>
              </a:buClr>
              <a:buSzPts val="1400"/>
            </a:pPr>
            <a:r>
              <a:rPr lang="en-US" sz="1200" b="1">
                <a:solidFill>
                  <a:schemeClr val="tx2"/>
                </a:solidFill>
                <a:ea typeface="+mj-ea"/>
                <a:cs typeface="+mj-cs"/>
                <a:sym typeface="Quattrocento Sans"/>
              </a:rPr>
              <a:t>~$1-3K/node</a:t>
            </a:r>
          </a:p>
          <a:p>
            <a:pPr algn="ctr">
              <a:spcAft>
                <a:spcPts val="40"/>
              </a:spcAft>
              <a:buClr>
                <a:srgbClr val="000000"/>
              </a:buClr>
              <a:buSzPts val="1000"/>
            </a:pPr>
            <a:r>
              <a:rPr lang="en-US" sz="1200">
                <a:sym typeface="Quattrocento Sans"/>
              </a:rPr>
              <a:t>Desktop-like specs marketed at </a:t>
            </a:r>
            <a:r>
              <a:rPr lang="en-US" sz="1200" i="1">
                <a:sym typeface="Quattrocento Sans"/>
              </a:rPr>
              <a:t>“IoT gateway” </a:t>
            </a:r>
            <a:r>
              <a:rPr lang="en-US" sz="1200">
                <a:sym typeface="Quattrocento Sans"/>
              </a:rPr>
              <a:t>or</a:t>
            </a:r>
            <a:r>
              <a:rPr lang="en-US" sz="1200" i="1">
                <a:sym typeface="Quattrocento Sans"/>
              </a:rPr>
              <a:t> “thin client”</a:t>
            </a:r>
            <a:endParaRPr lang="en-US" sz="1200"/>
          </a:p>
        </p:txBody>
      </p:sp>
      <p:sp>
        <p:nvSpPr>
          <p:cNvPr id="1100" name="Google Shape;1130;p127">
            <a:extLst>
              <a:ext uri="{FF2B5EF4-FFF2-40B4-BE49-F238E27FC236}">
                <a16:creationId xmlns:a16="http://schemas.microsoft.com/office/drawing/2014/main" id="{F9FE9CA5-CF90-A4D2-C52E-196D2A08CE5D}"/>
              </a:ext>
            </a:extLst>
          </p:cNvPr>
          <p:cNvSpPr txBox="1"/>
          <p:nvPr/>
        </p:nvSpPr>
        <p:spPr>
          <a:xfrm>
            <a:off x="4961729" y="2106650"/>
            <a:ext cx="2286000" cy="553998"/>
          </a:xfrm>
          <a:prstGeom prst="rect">
            <a:avLst/>
          </a:prstGeom>
          <a:noFill/>
          <a:ln>
            <a:noFill/>
          </a:ln>
        </p:spPr>
        <p:txBody>
          <a:bodyPr spcFirstLastPara="1" wrap="square" lIns="0" tIns="0" rIns="0" bIns="0" anchor="t" anchorCtr="0">
            <a:spAutoFit/>
          </a:bodyPr>
          <a:lstStyle/>
          <a:p>
            <a:pPr algn="ctr">
              <a:spcAft>
                <a:spcPts val="40"/>
              </a:spcAft>
              <a:buClr>
                <a:srgbClr val="000000"/>
              </a:buClr>
              <a:buSzPts val="1400"/>
            </a:pPr>
            <a:r>
              <a:rPr lang="en-US" sz="1200" b="1">
                <a:solidFill>
                  <a:schemeClr val="tx2"/>
                </a:solidFill>
                <a:ea typeface="+mj-ea"/>
                <a:cs typeface="+mj-cs"/>
                <a:sym typeface="Quattrocento Sans"/>
              </a:rPr>
              <a:t>~$2-5K/node</a:t>
            </a:r>
          </a:p>
          <a:p>
            <a:pPr algn="ctr">
              <a:spcAft>
                <a:spcPts val="40"/>
              </a:spcAft>
              <a:buClr>
                <a:srgbClr val="000000"/>
              </a:buClr>
              <a:buSzPts val="1000"/>
            </a:pPr>
            <a:r>
              <a:rPr lang="en-US" sz="1200" i="1">
                <a:sym typeface="Quattrocento Sans"/>
              </a:rPr>
              <a:t>“Entry-level server” </a:t>
            </a:r>
            <a:r>
              <a:rPr lang="en-US" sz="1200">
                <a:sym typeface="Quattrocento Sans"/>
              </a:rPr>
              <a:t>marketed at branch office and edge</a:t>
            </a:r>
            <a:endParaRPr lang="en-US" sz="1200"/>
          </a:p>
        </p:txBody>
      </p:sp>
      <p:sp>
        <p:nvSpPr>
          <p:cNvPr id="1102" name="Google Shape;1131;p127">
            <a:extLst>
              <a:ext uri="{FF2B5EF4-FFF2-40B4-BE49-F238E27FC236}">
                <a16:creationId xmlns:a16="http://schemas.microsoft.com/office/drawing/2014/main" id="{0978FE7C-BB2F-2556-347A-F25BA02ECFDD}"/>
              </a:ext>
            </a:extLst>
          </p:cNvPr>
          <p:cNvSpPr txBox="1"/>
          <p:nvPr/>
        </p:nvSpPr>
        <p:spPr>
          <a:xfrm>
            <a:off x="8722909" y="2106650"/>
            <a:ext cx="2286000" cy="553998"/>
          </a:xfrm>
          <a:prstGeom prst="rect">
            <a:avLst/>
          </a:prstGeom>
          <a:noFill/>
          <a:ln>
            <a:noFill/>
          </a:ln>
        </p:spPr>
        <p:txBody>
          <a:bodyPr spcFirstLastPara="1" wrap="square" lIns="0" tIns="0" rIns="0" bIns="0" anchor="t" anchorCtr="0">
            <a:spAutoFit/>
          </a:bodyPr>
          <a:lstStyle/>
          <a:p>
            <a:pPr algn="ctr">
              <a:spcAft>
                <a:spcPts val="40"/>
              </a:spcAft>
              <a:buClr>
                <a:srgbClr val="000000"/>
              </a:buClr>
              <a:buSzPts val="1400"/>
            </a:pPr>
            <a:r>
              <a:rPr lang="en-US" sz="1200" b="1">
                <a:solidFill>
                  <a:schemeClr val="tx2"/>
                </a:solidFill>
                <a:ea typeface="+mj-ea"/>
                <a:cs typeface="+mj-cs"/>
                <a:sym typeface="Quattrocento Sans"/>
              </a:rPr>
              <a:t>~$8-20K/node</a:t>
            </a:r>
          </a:p>
          <a:p>
            <a:pPr algn="ctr">
              <a:spcAft>
                <a:spcPts val="40"/>
              </a:spcAft>
              <a:buClr>
                <a:srgbClr val="000000"/>
              </a:buClr>
              <a:buSzPts val="1000"/>
            </a:pPr>
            <a:r>
              <a:rPr lang="en-US" sz="1200" i="1">
                <a:sym typeface="Quattrocento Sans"/>
              </a:rPr>
              <a:t>“Full-featured enterprise server” </a:t>
            </a:r>
            <a:r>
              <a:rPr lang="en-US" sz="1200">
                <a:sym typeface="Quattrocento Sans"/>
              </a:rPr>
              <a:t>marketed at data center</a:t>
            </a:r>
            <a:endParaRPr lang="en-US" sz="1200"/>
          </a:p>
        </p:txBody>
      </p:sp>
      <p:cxnSp>
        <p:nvCxnSpPr>
          <p:cNvPr id="1133" name="Straight Connector 1132">
            <a:extLst>
              <a:ext uri="{FF2B5EF4-FFF2-40B4-BE49-F238E27FC236}">
                <a16:creationId xmlns:a16="http://schemas.microsoft.com/office/drawing/2014/main" id="{9D689FD3-D9F7-2C44-0C0E-FA58686C38D9}"/>
              </a:ext>
              <a:ext uri="{C183D7F6-B498-43B3-948B-1728B52AA6E4}">
                <adec:decorative xmlns:adec="http://schemas.microsoft.com/office/drawing/2017/decorative" val="1"/>
              </a:ext>
            </a:extLst>
          </p:cNvPr>
          <p:cNvCxnSpPr>
            <a:cxnSpLocks/>
          </p:cNvCxnSpPr>
          <p:nvPr/>
        </p:nvCxnSpPr>
        <p:spPr>
          <a:xfrm>
            <a:off x="4224140" y="2106650"/>
            <a:ext cx="0" cy="553998"/>
          </a:xfrm>
          <a:prstGeom prst="line">
            <a:avLst/>
          </a:prstGeom>
          <a:ln w="6350">
            <a:solidFill>
              <a:schemeClr val="bg1">
                <a:lumMod val="7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B860C5BA-B64C-005E-2716-A64A50FAAC07}"/>
              </a:ext>
              <a:ext uri="{C183D7F6-B498-43B3-948B-1728B52AA6E4}">
                <adec:decorative xmlns:adec="http://schemas.microsoft.com/office/drawing/2017/decorative" val="1"/>
              </a:ext>
            </a:extLst>
          </p:cNvPr>
          <p:cNvCxnSpPr>
            <a:cxnSpLocks/>
          </p:cNvCxnSpPr>
          <p:nvPr/>
        </p:nvCxnSpPr>
        <p:spPr>
          <a:xfrm>
            <a:off x="7985318" y="2106650"/>
            <a:ext cx="0" cy="553998"/>
          </a:xfrm>
          <a:prstGeom prst="line">
            <a:avLst/>
          </a:prstGeom>
          <a:ln w="6350">
            <a:solidFill>
              <a:schemeClr val="bg1">
                <a:lumMod val="7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48" name="Google Shape;1124;p127">
            <a:extLst>
              <a:ext uri="{FF2B5EF4-FFF2-40B4-BE49-F238E27FC236}">
                <a16:creationId xmlns:a16="http://schemas.microsoft.com/office/drawing/2014/main" id="{02502357-0925-6CAF-C0D6-71FAE46CF533}"/>
              </a:ext>
            </a:extLst>
          </p:cNvPr>
          <p:cNvSpPr txBox="1"/>
          <p:nvPr/>
        </p:nvSpPr>
        <p:spPr>
          <a:xfrm>
            <a:off x="2571871" y="5222842"/>
            <a:ext cx="3304538" cy="677108"/>
          </a:xfrm>
          <a:prstGeom prst="rect">
            <a:avLst/>
          </a:prstGeom>
          <a:noFill/>
          <a:ln>
            <a:noFill/>
          </a:ln>
        </p:spPr>
        <p:txBody>
          <a:bodyPr spcFirstLastPara="1" wrap="square" lIns="0" tIns="0" rIns="0" bIns="0" anchor="t" anchorCtr="0">
            <a:spAutoFit/>
          </a:bodyPr>
          <a:lstStyle/>
          <a:p>
            <a:pPr algn="ctr">
              <a:buClr>
                <a:srgbClr val="000000"/>
              </a:buClr>
              <a:buSzPts val="1100"/>
            </a:pPr>
            <a:r>
              <a:rPr lang="en-US" sz="1100" b="1">
                <a:solidFill>
                  <a:schemeClr val="tx2"/>
                </a:solidFill>
                <a:sym typeface="Quattrocento Sans"/>
              </a:rPr>
              <a:t>Typical differences (besides price)</a:t>
            </a:r>
            <a:endParaRPr lang="en-US" sz="1100" b="1">
              <a:solidFill>
                <a:schemeClr val="tx2"/>
              </a:solidFill>
              <a:ea typeface="+mj-ea"/>
              <a:cs typeface="+mj-cs"/>
            </a:endParaRPr>
          </a:p>
          <a:p>
            <a:pPr algn="ctr">
              <a:buClr>
                <a:srgbClr val="000000"/>
              </a:buClr>
              <a:buSzPts val="800"/>
            </a:pPr>
            <a:r>
              <a:rPr lang="en-US" sz="1100">
                <a:sym typeface="Quattrocento Sans"/>
              </a:rPr>
              <a:t>Consumer vs server processor (e.g., Core i5 vs Xeon)</a:t>
            </a:r>
            <a:endParaRPr lang="en-US" sz="1100">
              <a:ea typeface="+mj-ea"/>
              <a:cs typeface="+mj-cs"/>
            </a:endParaRPr>
          </a:p>
          <a:p>
            <a:pPr algn="ctr">
              <a:buClr>
                <a:srgbClr val="000000"/>
              </a:buClr>
              <a:buSzPts val="800"/>
            </a:pPr>
            <a:r>
              <a:rPr lang="en-US" sz="1100">
                <a:sym typeface="Quattrocento Sans"/>
              </a:rPr>
              <a:t>Error-correcting code memory (ECC)</a:t>
            </a:r>
            <a:endParaRPr lang="en-US" sz="1100">
              <a:ea typeface="+mj-ea"/>
              <a:cs typeface="+mj-cs"/>
            </a:endParaRPr>
          </a:p>
          <a:p>
            <a:pPr algn="ctr">
              <a:buClr>
                <a:srgbClr val="000000"/>
              </a:buClr>
              <a:buSzPts val="800"/>
            </a:pPr>
            <a:r>
              <a:rPr lang="en-US" sz="1100">
                <a:sym typeface="Quattrocento Sans"/>
              </a:rPr>
              <a:t>Consumer vs enterprise SSDs (e.g., PLP)</a:t>
            </a:r>
            <a:endParaRPr lang="en-US" sz="1100"/>
          </a:p>
        </p:txBody>
      </p:sp>
      <p:sp>
        <p:nvSpPr>
          <p:cNvPr id="1149" name="Google Shape;1125;p127">
            <a:extLst>
              <a:ext uri="{FF2B5EF4-FFF2-40B4-BE49-F238E27FC236}">
                <a16:creationId xmlns:a16="http://schemas.microsoft.com/office/drawing/2014/main" id="{C1278DF1-F701-DF7E-F622-35FCDD0B59CC}"/>
              </a:ext>
            </a:extLst>
          </p:cNvPr>
          <p:cNvSpPr txBox="1"/>
          <p:nvPr/>
        </p:nvSpPr>
        <p:spPr>
          <a:xfrm>
            <a:off x="6289123" y="5222842"/>
            <a:ext cx="3392389" cy="677108"/>
          </a:xfrm>
          <a:prstGeom prst="rect">
            <a:avLst/>
          </a:prstGeom>
          <a:noFill/>
          <a:ln>
            <a:noFill/>
          </a:ln>
        </p:spPr>
        <p:txBody>
          <a:bodyPr spcFirstLastPara="1" wrap="square" lIns="0" tIns="0" rIns="0" bIns="0" anchor="t" anchorCtr="0">
            <a:spAutoFit/>
          </a:bodyPr>
          <a:lstStyle/>
          <a:p>
            <a:pPr algn="ctr">
              <a:buClr>
                <a:srgbClr val="000000"/>
              </a:buClr>
              <a:buSzPts val="1100"/>
            </a:pPr>
            <a:r>
              <a:rPr lang="en-US" sz="1100" b="1">
                <a:solidFill>
                  <a:schemeClr val="tx2"/>
                </a:solidFill>
                <a:sym typeface="Quattrocento Sans"/>
              </a:rPr>
              <a:t>Typical differences (besides price)</a:t>
            </a:r>
            <a:endParaRPr lang="en-US" sz="1100" b="1">
              <a:solidFill>
                <a:schemeClr val="tx2"/>
              </a:solidFill>
              <a:ea typeface="+mj-ea"/>
              <a:cs typeface="+mj-cs"/>
            </a:endParaRPr>
          </a:p>
          <a:p>
            <a:pPr algn="ctr">
              <a:buClr>
                <a:srgbClr val="000000"/>
              </a:buClr>
              <a:buSzPts val="800"/>
            </a:pPr>
            <a:r>
              <a:rPr lang="en-US" sz="1100">
                <a:sym typeface="Quattrocento Sans"/>
              </a:rPr>
              <a:t>Form factor (rack mount vs not)</a:t>
            </a:r>
            <a:endParaRPr lang="en-US" sz="1100">
              <a:ea typeface="+mj-ea"/>
              <a:cs typeface="+mj-cs"/>
            </a:endParaRPr>
          </a:p>
          <a:p>
            <a:pPr algn="ctr">
              <a:buClr>
                <a:srgbClr val="000000"/>
              </a:buClr>
              <a:buSzPts val="800"/>
            </a:pPr>
            <a:r>
              <a:rPr lang="en-US" sz="1100">
                <a:sym typeface="Quattrocento Sans"/>
              </a:rPr>
              <a:t>Single vs dual socket</a:t>
            </a:r>
            <a:br>
              <a:rPr lang="en-US" sz="1100">
                <a:sym typeface="Quattrocento Sans"/>
              </a:rPr>
            </a:br>
            <a:r>
              <a:rPr lang="en-US" sz="1100">
                <a:sym typeface="Quattrocento Sans"/>
              </a:rPr>
              <a:t>Density, expandability, redundancy</a:t>
            </a:r>
            <a:endParaRPr lang="en-US" sz="1100"/>
          </a:p>
        </p:txBody>
      </p:sp>
      <p:sp>
        <p:nvSpPr>
          <p:cNvPr id="1150" name="Google Shape;1101;p127">
            <a:extLst>
              <a:ext uri="{FF2B5EF4-FFF2-40B4-BE49-F238E27FC236}">
                <a16:creationId xmlns:a16="http://schemas.microsoft.com/office/drawing/2014/main" id="{7D02E0DE-1240-2045-DB37-7BA00F3C98C2}"/>
              </a:ext>
            </a:extLst>
          </p:cNvPr>
          <p:cNvSpPr txBox="1"/>
          <p:nvPr/>
        </p:nvSpPr>
        <p:spPr>
          <a:xfrm>
            <a:off x="836726" y="6047181"/>
            <a:ext cx="10037876" cy="184666"/>
          </a:xfrm>
          <a:prstGeom prst="rect">
            <a:avLst/>
          </a:prstGeom>
          <a:noFill/>
          <a:ln>
            <a:noFill/>
          </a:ln>
        </p:spPr>
        <p:txBody>
          <a:bodyPr spcFirstLastPara="1" wrap="square" lIns="0" tIns="0" rIns="0" bIns="0" anchor="t" anchorCtr="0">
            <a:spAutoFit/>
          </a:bodyPr>
          <a:lstStyle/>
          <a:p>
            <a:pPr>
              <a:buClr>
                <a:srgbClr val="000000"/>
              </a:buClr>
              <a:buSzPts val="800"/>
            </a:pPr>
            <a:r>
              <a:rPr lang="en-US" sz="1200">
                <a:sym typeface="Calibri"/>
              </a:rPr>
              <a:t>Work with your category &amp; OEM partners to ensure localization or to customize for your market – Refer to the </a:t>
            </a:r>
            <a:r>
              <a:rPr lang="en-US" sz="1200">
                <a:solidFill>
                  <a:schemeClr val="tx2">
                    <a:lumMod val="75000"/>
                  </a:schemeClr>
                </a:solidFill>
                <a:sym typeface="Calibri"/>
                <a:hlinkClick r:id="rId6">
                  <a:extLst>
                    <a:ext uri="{A12FA001-AC4F-418D-AE19-62706E023703}">
                      <ahyp:hlinkClr xmlns:ahyp="http://schemas.microsoft.com/office/drawing/2018/hyperlinkcolor" val="tx"/>
                    </a:ext>
                  </a:extLst>
                </a:hlinkClick>
              </a:rPr>
              <a:t>Azure Local Catalog</a:t>
            </a:r>
            <a:r>
              <a:rPr lang="en-US" sz="1200">
                <a:sym typeface="Calibri"/>
              </a:rPr>
              <a:t> for the latest.</a:t>
            </a:r>
          </a:p>
        </p:txBody>
      </p:sp>
      <p:sp>
        <p:nvSpPr>
          <p:cNvPr id="1151" name="Google Shape;1135;p127">
            <a:extLst>
              <a:ext uri="{FF2B5EF4-FFF2-40B4-BE49-F238E27FC236}">
                <a16:creationId xmlns:a16="http://schemas.microsoft.com/office/drawing/2014/main" id="{D626E2CD-7ECB-8664-B4F7-D26A8D8E92B1}"/>
              </a:ext>
              <a:ext uri="{C183D7F6-B498-43B3-948B-1728B52AA6E4}">
                <adec:decorative xmlns:adec="http://schemas.microsoft.com/office/drawing/2017/decorative" val="1"/>
              </a:ext>
            </a:extLst>
          </p:cNvPr>
          <p:cNvSpPr/>
          <p:nvPr/>
        </p:nvSpPr>
        <p:spPr>
          <a:xfrm>
            <a:off x="7349827" y="4881051"/>
            <a:ext cx="1270983" cy="217205"/>
          </a:xfrm>
          <a:custGeom>
            <a:avLst/>
            <a:gdLst/>
            <a:ahLst/>
            <a:cxnLst/>
            <a:rect l="l" t="t" r="r" b="b"/>
            <a:pathLst>
              <a:path w="963497" h="295658" extrusionOk="0">
                <a:moveTo>
                  <a:pt x="963497" y="13961"/>
                </a:moveTo>
                <a:cubicBezTo>
                  <a:pt x="884529" y="179503"/>
                  <a:pt x="699659" y="295658"/>
                  <a:pt x="484192" y="295658"/>
                </a:cubicBezTo>
                <a:cubicBezTo>
                  <a:pt x="268726" y="295658"/>
                  <a:pt x="83856" y="179503"/>
                  <a:pt x="4888" y="13961"/>
                </a:cubicBezTo>
                <a:lnTo>
                  <a:pt x="0" y="0"/>
                </a:lnTo>
              </a:path>
            </a:pathLst>
          </a:custGeom>
          <a:noFill/>
          <a:ln w="19050" cap="rnd" cmpd="sng">
            <a:solidFill>
              <a:schemeClr val="accent1"/>
            </a:solidFill>
            <a:prstDash val="sysDash"/>
            <a:round/>
            <a:headEnd type="none" w="sm" len="sm"/>
            <a:tailEnd type="none" w="sm" len="sm"/>
          </a:ln>
        </p:spPr>
        <p:txBody>
          <a:bodyPr spcFirstLastPara="1" wrap="square" lIns="121900" tIns="60933" rIns="121900" bIns="60933" anchor="ctr" anchorCtr="0">
            <a:noAutofit/>
          </a:bodyPr>
          <a:lstStyle/>
          <a:p>
            <a:pPr algn="ctr">
              <a:buClr>
                <a:srgbClr val="FFFFFF"/>
              </a:buClr>
              <a:buSzPts val="1800"/>
            </a:pPr>
            <a:endParaRPr sz="1200">
              <a:ea typeface="Quattrocento Sans"/>
              <a:cs typeface="Quattrocento Sans"/>
              <a:sym typeface="Quattrocento Sans"/>
            </a:endParaRPr>
          </a:p>
        </p:txBody>
      </p:sp>
      <p:sp>
        <p:nvSpPr>
          <p:cNvPr id="1152" name="Oval 1151">
            <a:extLst>
              <a:ext uri="{FF2B5EF4-FFF2-40B4-BE49-F238E27FC236}">
                <a16:creationId xmlns:a16="http://schemas.microsoft.com/office/drawing/2014/main" id="{09CADB9D-8F36-62D0-212A-D0928A4B9CCD}"/>
              </a:ext>
              <a:ext uri="{C183D7F6-B498-43B3-948B-1728B52AA6E4}">
                <adec:decorative xmlns:adec="http://schemas.microsoft.com/office/drawing/2017/decorative" val="1"/>
              </a:ext>
            </a:extLst>
          </p:cNvPr>
          <p:cNvSpPr/>
          <p:nvPr/>
        </p:nvSpPr>
        <p:spPr>
          <a:xfrm>
            <a:off x="7924358" y="5035868"/>
            <a:ext cx="121920" cy="121920"/>
          </a:xfrm>
          <a:prstGeom prst="ellipse">
            <a:avLst/>
          </a:prstGeom>
          <a:solidFill>
            <a:schemeClr val="bg1"/>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20" tIns="60960" rIns="121920" bIns="60960" numCol="1" spcCol="38100" rtlCol="0" anchor="b">
            <a:noAutofit/>
          </a:bodyPr>
          <a:lstStyle/>
          <a:p>
            <a:pPr algn="ctr" defTabSz="2438339" hangingPunct="0"/>
            <a:endParaRPr lang="en-US" sz="1200">
              <a:ea typeface="+mj-ea"/>
              <a:cs typeface="+mj-cs"/>
              <a:sym typeface="Lato Regular"/>
            </a:endParaRPr>
          </a:p>
        </p:txBody>
      </p:sp>
      <p:sp>
        <p:nvSpPr>
          <p:cNvPr id="1153" name="Google Shape;1135;p127">
            <a:extLst>
              <a:ext uri="{FF2B5EF4-FFF2-40B4-BE49-F238E27FC236}">
                <a16:creationId xmlns:a16="http://schemas.microsoft.com/office/drawing/2014/main" id="{CF87F503-87A7-55E8-0016-00B5B8169B80}"/>
              </a:ext>
              <a:ext uri="{C183D7F6-B498-43B3-948B-1728B52AA6E4}">
                <adec:decorative xmlns:adec="http://schemas.microsoft.com/office/drawing/2017/decorative" val="1"/>
              </a:ext>
            </a:extLst>
          </p:cNvPr>
          <p:cNvSpPr/>
          <p:nvPr/>
        </p:nvSpPr>
        <p:spPr>
          <a:xfrm>
            <a:off x="3588648" y="4881051"/>
            <a:ext cx="1270983" cy="217205"/>
          </a:xfrm>
          <a:custGeom>
            <a:avLst/>
            <a:gdLst/>
            <a:ahLst/>
            <a:cxnLst/>
            <a:rect l="l" t="t" r="r" b="b"/>
            <a:pathLst>
              <a:path w="963497" h="295658" extrusionOk="0">
                <a:moveTo>
                  <a:pt x="963497" y="13961"/>
                </a:moveTo>
                <a:cubicBezTo>
                  <a:pt x="884529" y="179503"/>
                  <a:pt x="699659" y="295658"/>
                  <a:pt x="484192" y="295658"/>
                </a:cubicBezTo>
                <a:cubicBezTo>
                  <a:pt x="268726" y="295658"/>
                  <a:pt x="83856" y="179503"/>
                  <a:pt x="4888" y="13961"/>
                </a:cubicBezTo>
                <a:lnTo>
                  <a:pt x="0" y="0"/>
                </a:lnTo>
              </a:path>
            </a:pathLst>
          </a:custGeom>
          <a:noFill/>
          <a:ln w="19050" cap="rnd" cmpd="sng">
            <a:solidFill>
              <a:schemeClr val="accent1"/>
            </a:solidFill>
            <a:prstDash val="sysDash"/>
            <a:round/>
            <a:headEnd type="none" w="sm" len="sm"/>
            <a:tailEnd type="none" w="sm" len="sm"/>
          </a:ln>
        </p:spPr>
        <p:txBody>
          <a:bodyPr spcFirstLastPara="1" wrap="square" lIns="121900" tIns="60933" rIns="121900" bIns="60933" anchor="ctr" anchorCtr="0">
            <a:noAutofit/>
          </a:bodyPr>
          <a:lstStyle/>
          <a:p>
            <a:pPr algn="ctr">
              <a:buClr>
                <a:srgbClr val="FFFFFF"/>
              </a:buClr>
              <a:buSzPts val="1800"/>
            </a:pPr>
            <a:endParaRPr sz="1200">
              <a:ea typeface="Quattrocento Sans"/>
              <a:cs typeface="Quattrocento Sans"/>
              <a:sym typeface="Quattrocento Sans"/>
            </a:endParaRPr>
          </a:p>
        </p:txBody>
      </p:sp>
      <p:sp>
        <p:nvSpPr>
          <p:cNvPr id="1154" name="Oval 1153">
            <a:extLst>
              <a:ext uri="{FF2B5EF4-FFF2-40B4-BE49-F238E27FC236}">
                <a16:creationId xmlns:a16="http://schemas.microsoft.com/office/drawing/2014/main" id="{FD09440C-28E1-5460-0903-8DEE770228D8}"/>
              </a:ext>
              <a:ext uri="{C183D7F6-B498-43B3-948B-1728B52AA6E4}">
                <adec:decorative xmlns:adec="http://schemas.microsoft.com/office/drawing/2017/decorative" val="1"/>
              </a:ext>
            </a:extLst>
          </p:cNvPr>
          <p:cNvSpPr/>
          <p:nvPr/>
        </p:nvSpPr>
        <p:spPr>
          <a:xfrm>
            <a:off x="4163180" y="5035868"/>
            <a:ext cx="121920" cy="121920"/>
          </a:xfrm>
          <a:prstGeom prst="ellipse">
            <a:avLst/>
          </a:prstGeom>
          <a:solidFill>
            <a:schemeClr val="bg1"/>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20" tIns="60960" rIns="121920" bIns="60960" numCol="1" spcCol="38100" rtlCol="0" anchor="b">
            <a:noAutofit/>
          </a:bodyPr>
          <a:lstStyle/>
          <a:p>
            <a:pPr algn="ctr" defTabSz="2438339" hangingPunct="0"/>
            <a:endParaRPr lang="en-US" sz="1200">
              <a:ea typeface="+mj-ea"/>
              <a:cs typeface="+mj-cs"/>
              <a:sym typeface="Lato Regular"/>
            </a:endParaRPr>
          </a:p>
        </p:txBody>
      </p:sp>
      <p:sp>
        <p:nvSpPr>
          <p:cNvPr id="1132" name="Rectangle: Rounded Corners 1026">
            <a:extLst>
              <a:ext uri="{FF2B5EF4-FFF2-40B4-BE49-F238E27FC236}">
                <a16:creationId xmlns:a16="http://schemas.microsoft.com/office/drawing/2014/main" id="{7722B65D-BC0D-215C-48A7-D169AF7BE38A}"/>
              </a:ext>
              <a:ext uri="{C183D7F6-B498-43B3-948B-1728B52AA6E4}">
                <adec:decorative xmlns:adec="http://schemas.microsoft.com/office/drawing/2017/decorative" val="1"/>
              </a:ext>
            </a:extLst>
          </p:cNvPr>
          <p:cNvSpPr>
            <a:spLocks/>
          </p:cNvSpPr>
          <p:nvPr/>
        </p:nvSpPr>
        <p:spPr>
          <a:xfrm>
            <a:off x="708057" y="2776510"/>
            <a:ext cx="10797472" cy="2106800"/>
          </a:xfrm>
          <a:prstGeom prst="roundRect">
            <a:avLst>
              <a:gd name="adj" fmla="val 2437"/>
            </a:avLst>
          </a:prstGeom>
          <a:solidFill>
            <a:schemeClr val="bg1"/>
          </a:solidFill>
          <a:ln w="6350">
            <a:solidFill>
              <a:schemeClr val="bg1">
                <a:lumMod val="75000"/>
              </a:schemeClr>
            </a:solid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609600" rIns="182880" bIns="182880" numCol="1" spcCol="0" rtlCol="0" fromWordArt="0" anchor="t" anchorCtr="0" forceAA="0" compatLnSpc="1">
            <a:prstTxWarp prst="textNoShape">
              <a:avLst/>
            </a:prstTxWarp>
            <a:noAutofit/>
          </a:bodyPr>
          <a:lstStyle/>
          <a:p>
            <a:pPr defTabSz="2438339" hangingPunct="0">
              <a:spcAft>
                <a:spcPts val="800"/>
              </a:spcAft>
              <a:defRPr/>
            </a:pPr>
            <a:endParaRPr lang="es-ES" sz="1200" b="1" kern="0">
              <a:solidFill>
                <a:schemeClr val="tx1"/>
              </a:solidFill>
              <a:cs typeface="Arial" panose="020B0604020202020204" pitchFamily="34" charset="0"/>
              <a:sym typeface="Lato Regular"/>
            </a:endParaRPr>
          </a:p>
        </p:txBody>
      </p:sp>
      <p:pic>
        <p:nvPicPr>
          <p:cNvPr id="10" name="Google Shape;1104;p127" descr="HPE &lt;/em&gt;Edgeline&lt;/em&gt; EL300 Converged Edge System">
            <a:extLst>
              <a:ext uri="{FF2B5EF4-FFF2-40B4-BE49-F238E27FC236}">
                <a16:creationId xmlns:a16="http://schemas.microsoft.com/office/drawing/2014/main" id="{E0EE5DD5-D475-26B7-1E62-7EE8BD7D206E}"/>
              </a:ext>
            </a:extLst>
          </p:cNvPr>
          <p:cNvPicPr preferRelativeResize="0"/>
          <p:nvPr/>
        </p:nvPicPr>
        <p:blipFill rotWithShape="1">
          <a:blip r:embed="rId7">
            <a:alphaModFix/>
          </a:blip>
          <a:srcRect t="18048" b="14125"/>
          <a:stretch/>
        </p:blipFill>
        <p:spPr>
          <a:xfrm>
            <a:off x="1062259" y="3780952"/>
            <a:ext cx="920971" cy="481119"/>
          </a:xfrm>
          <a:prstGeom prst="rect">
            <a:avLst/>
          </a:prstGeom>
          <a:noFill/>
          <a:ln>
            <a:noFill/>
          </a:ln>
        </p:spPr>
      </p:pic>
      <p:pic>
        <p:nvPicPr>
          <p:cNvPr id="12" name="Google Shape;1106;p127" descr="Dell EMC Edge Gateway 5200">
            <a:extLst>
              <a:ext uri="{FF2B5EF4-FFF2-40B4-BE49-F238E27FC236}">
                <a16:creationId xmlns:a16="http://schemas.microsoft.com/office/drawing/2014/main" id="{F76E49C2-6BB9-2D66-1223-A0960A06D6D9}"/>
              </a:ext>
            </a:extLst>
          </p:cNvPr>
          <p:cNvPicPr preferRelativeResize="0"/>
          <p:nvPr/>
        </p:nvPicPr>
        <p:blipFill rotWithShape="1">
          <a:blip r:embed="rId8">
            <a:alphaModFix/>
          </a:blip>
          <a:srcRect l="18860" t="-4774" r="18860" b="-4774"/>
          <a:stretch/>
        </p:blipFill>
        <p:spPr>
          <a:xfrm>
            <a:off x="2936311" y="3768180"/>
            <a:ext cx="387915" cy="478839"/>
          </a:xfrm>
          <a:prstGeom prst="rect">
            <a:avLst/>
          </a:prstGeom>
          <a:noFill/>
          <a:ln>
            <a:noFill/>
          </a:ln>
        </p:spPr>
      </p:pic>
      <p:pic>
        <p:nvPicPr>
          <p:cNvPr id="16" name="Google Shape;1107;p127">
            <a:extLst>
              <a:ext uri="{FF2B5EF4-FFF2-40B4-BE49-F238E27FC236}">
                <a16:creationId xmlns:a16="http://schemas.microsoft.com/office/drawing/2014/main" id="{F2F120D8-64F4-6870-81CA-E8F9BE700AB0}"/>
              </a:ext>
              <a:ext uri="{C183D7F6-B498-43B3-948B-1728B52AA6E4}">
                <adec:decorative xmlns:adec="http://schemas.microsoft.com/office/drawing/2017/decorative" val="1"/>
              </a:ext>
            </a:extLst>
          </p:cNvPr>
          <p:cNvPicPr preferRelativeResize="0"/>
          <p:nvPr/>
        </p:nvPicPr>
        <p:blipFill rotWithShape="1">
          <a:blip r:embed="rId9">
            <a:alphaModFix/>
          </a:blip>
          <a:srcRect t="11194" b="11194"/>
          <a:stretch/>
        </p:blipFill>
        <p:spPr>
          <a:xfrm>
            <a:off x="1927105" y="2820833"/>
            <a:ext cx="832892" cy="549837"/>
          </a:xfrm>
          <a:prstGeom prst="rect">
            <a:avLst/>
          </a:prstGeom>
          <a:noFill/>
          <a:ln>
            <a:noFill/>
          </a:ln>
        </p:spPr>
      </p:pic>
      <p:sp>
        <p:nvSpPr>
          <p:cNvPr id="17" name="Google Shape;1108;p127">
            <a:extLst>
              <a:ext uri="{FF2B5EF4-FFF2-40B4-BE49-F238E27FC236}">
                <a16:creationId xmlns:a16="http://schemas.microsoft.com/office/drawing/2014/main" id="{2FDB5EF6-054F-0DAF-71A1-4DAF1CE8072B}"/>
              </a:ext>
            </a:extLst>
          </p:cNvPr>
          <p:cNvSpPr txBox="1"/>
          <p:nvPr/>
        </p:nvSpPr>
        <p:spPr>
          <a:xfrm>
            <a:off x="2222263" y="4301884"/>
            <a:ext cx="1815787" cy="307777"/>
          </a:xfrm>
          <a:prstGeom prst="rect">
            <a:avLst/>
          </a:prstGeom>
          <a:noFill/>
          <a:ln>
            <a:noFill/>
          </a:ln>
        </p:spPr>
        <p:txBody>
          <a:bodyPr spcFirstLastPara="1" wrap="square" lIns="0" tIns="0" rIns="0" bIns="0" anchor="t" anchorCtr="0">
            <a:spAutoFit/>
          </a:bodyPr>
          <a:lstStyle/>
          <a:p>
            <a:pPr algn="ctr">
              <a:buClr>
                <a:srgbClr val="000000"/>
              </a:buClr>
              <a:buSzPts val="700"/>
            </a:pPr>
            <a:r>
              <a:rPr lang="en-US" sz="1000" b="1">
                <a:solidFill>
                  <a:schemeClr val="tx2"/>
                </a:solidFill>
                <a:ea typeface="+mj-ea"/>
                <a:cs typeface="+mj-cs"/>
                <a:sym typeface="Quattrocento Sans"/>
              </a:rPr>
              <a:t>DELL, HPE &amp; Lenovo </a:t>
            </a:r>
            <a:endParaRPr lang="en-US" sz="1000" b="1">
              <a:solidFill>
                <a:schemeClr val="tx2"/>
              </a:solidFill>
              <a:ea typeface="+mj-ea"/>
              <a:cs typeface="+mj-cs"/>
            </a:endParaRPr>
          </a:p>
          <a:p>
            <a:pPr algn="ctr">
              <a:buClr>
                <a:srgbClr val="000000"/>
              </a:buClr>
              <a:buSzPts val="700"/>
            </a:pPr>
            <a:r>
              <a:rPr lang="en-US" sz="1000">
                <a:sym typeface="Quattrocento Sans"/>
              </a:rPr>
              <a:t>Core i3/i5/i7, 4-32 GiB</a:t>
            </a:r>
            <a:endParaRPr lang="en-US" sz="1000"/>
          </a:p>
        </p:txBody>
      </p:sp>
      <p:sp>
        <p:nvSpPr>
          <p:cNvPr id="18" name="Google Shape;1109;p127">
            <a:extLst>
              <a:ext uri="{FF2B5EF4-FFF2-40B4-BE49-F238E27FC236}">
                <a16:creationId xmlns:a16="http://schemas.microsoft.com/office/drawing/2014/main" id="{64CC5E3A-56ED-7B0D-9DF2-4A661A1B8258}"/>
              </a:ext>
            </a:extLst>
          </p:cNvPr>
          <p:cNvSpPr txBox="1"/>
          <p:nvPr/>
        </p:nvSpPr>
        <p:spPr>
          <a:xfrm>
            <a:off x="1572354" y="3350133"/>
            <a:ext cx="1542395" cy="307777"/>
          </a:xfrm>
          <a:prstGeom prst="rect">
            <a:avLst/>
          </a:prstGeom>
          <a:noFill/>
          <a:ln>
            <a:noFill/>
          </a:ln>
        </p:spPr>
        <p:txBody>
          <a:bodyPr spcFirstLastPara="1" wrap="square" lIns="0" tIns="0" rIns="0" bIns="0" anchor="t" anchorCtr="0">
            <a:spAutoFit/>
          </a:bodyPr>
          <a:lstStyle/>
          <a:p>
            <a:pPr algn="ctr">
              <a:buClr>
                <a:srgbClr val="000000"/>
              </a:buClr>
              <a:buSzPts val="700"/>
            </a:pPr>
            <a:r>
              <a:rPr lang="en-US" sz="1000" b="1">
                <a:solidFill>
                  <a:schemeClr val="tx2"/>
                </a:solidFill>
                <a:ea typeface="+mj-ea"/>
                <a:cs typeface="+mj-cs"/>
                <a:sym typeface="Quattrocento Sans"/>
              </a:rPr>
              <a:t>SuperMicro E100-9S</a:t>
            </a:r>
            <a:endParaRPr lang="en-US" sz="1000" b="1">
              <a:solidFill>
                <a:schemeClr val="tx2"/>
              </a:solidFill>
              <a:ea typeface="+mj-ea"/>
              <a:cs typeface="+mj-cs"/>
            </a:endParaRPr>
          </a:p>
          <a:p>
            <a:pPr algn="ctr">
              <a:buClr>
                <a:srgbClr val="000000"/>
              </a:buClr>
              <a:buSzPts val="700"/>
            </a:pPr>
            <a:r>
              <a:rPr lang="en-US" sz="1000">
                <a:sym typeface="Quattrocento Sans"/>
              </a:rPr>
              <a:t>Core i7, 4-32 GiB</a:t>
            </a:r>
          </a:p>
        </p:txBody>
      </p:sp>
      <p:sp>
        <p:nvSpPr>
          <p:cNvPr id="20" name="Google Shape;1111;p127">
            <a:extLst>
              <a:ext uri="{FF2B5EF4-FFF2-40B4-BE49-F238E27FC236}">
                <a16:creationId xmlns:a16="http://schemas.microsoft.com/office/drawing/2014/main" id="{194E8FBC-16BB-D610-182B-9D40CA5A8A3C}"/>
              </a:ext>
            </a:extLst>
          </p:cNvPr>
          <p:cNvSpPr txBox="1"/>
          <p:nvPr/>
        </p:nvSpPr>
        <p:spPr>
          <a:xfrm>
            <a:off x="772073" y="4301884"/>
            <a:ext cx="1501344" cy="307777"/>
          </a:xfrm>
          <a:prstGeom prst="rect">
            <a:avLst/>
          </a:prstGeom>
          <a:noFill/>
          <a:ln>
            <a:noFill/>
          </a:ln>
        </p:spPr>
        <p:txBody>
          <a:bodyPr spcFirstLastPara="1" wrap="square" lIns="0" tIns="0" rIns="0" bIns="0" anchor="t" anchorCtr="0">
            <a:spAutoFit/>
          </a:bodyPr>
          <a:lstStyle/>
          <a:p>
            <a:pPr algn="ctr">
              <a:buClr>
                <a:srgbClr val="000000"/>
              </a:buClr>
              <a:buSzPts val="700"/>
            </a:pPr>
            <a:r>
              <a:rPr lang="it-IT" sz="1000" b="1">
                <a:solidFill>
                  <a:schemeClr val="tx2"/>
                </a:solidFill>
                <a:ea typeface="+mj-ea"/>
                <a:cs typeface="+mj-cs"/>
                <a:sym typeface="Quattrocento Sans"/>
              </a:rPr>
              <a:t>HPE Edgeline EL300</a:t>
            </a:r>
            <a:endParaRPr lang="it-IT" sz="1000" b="1">
              <a:solidFill>
                <a:schemeClr val="tx2"/>
              </a:solidFill>
              <a:ea typeface="+mj-ea"/>
              <a:cs typeface="+mj-cs"/>
            </a:endParaRPr>
          </a:p>
          <a:p>
            <a:pPr algn="ctr">
              <a:buClr>
                <a:srgbClr val="000000"/>
              </a:buClr>
              <a:buSzPts val="700"/>
            </a:pPr>
            <a:r>
              <a:rPr lang="it-IT" sz="1000">
                <a:sym typeface="Quattrocento Sans"/>
              </a:rPr>
              <a:t>Core i5/i7, 4-32 GiB</a:t>
            </a:r>
          </a:p>
        </p:txBody>
      </p:sp>
      <p:pic>
        <p:nvPicPr>
          <p:cNvPr id="24" name="Google Shape;1112;p127">
            <a:extLst>
              <a:ext uri="{FF2B5EF4-FFF2-40B4-BE49-F238E27FC236}">
                <a16:creationId xmlns:a16="http://schemas.microsoft.com/office/drawing/2014/main" id="{D8312585-E897-CC78-D326-AFB20DE449EF}"/>
              </a:ext>
              <a:ext uri="{C183D7F6-B498-43B3-948B-1728B52AA6E4}">
                <adec:decorative xmlns:adec="http://schemas.microsoft.com/office/drawing/2017/decorative" val="1"/>
              </a:ext>
            </a:extLst>
          </p:cNvPr>
          <p:cNvPicPr preferRelativeResize="0"/>
          <p:nvPr/>
        </p:nvPicPr>
        <p:blipFill rotWithShape="1">
          <a:blip r:embed="rId10">
            <a:alphaModFix/>
          </a:blip>
          <a:srcRect t="10360" b="10360"/>
          <a:stretch/>
        </p:blipFill>
        <p:spPr>
          <a:xfrm>
            <a:off x="5845368" y="2867173"/>
            <a:ext cx="1137765" cy="694731"/>
          </a:xfrm>
          <a:prstGeom prst="rect">
            <a:avLst/>
          </a:prstGeom>
          <a:noFill/>
          <a:ln>
            <a:noFill/>
          </a:ln>
        </p:spPr>
      </p:pic>
      <p:pic>
        <p:nvPicPr>
          <p:cNvPr id="25" name="Google Shape;1113;p127">
            <a:extLst>
              <a:ext uri="{FF2B5EF4-FFF2-40B4-BE49-F238E27FC236}">
                <a16:creationId xmlns:a16="http://schemas.microsoft.com/office/drawing/2014/main" id="{00D4E1EF-4E0B-91F8-D3FA-3F35DC3DED65}"/>
              </a:ext>
              <a:ext uri="{C183D7F6-B498-43B3-948B-1728B52AA6E4}">
                <adec:decorative xmlns:adec="http://schemas.microsoft.com/office/drawing/2017/decorative" val="1"/>
              </a:ext>
            </a:extLst>
          </p:cNvPr>
          <p:cNvPicPr preferRelativeResize="0"/>
          <p:nvPr/>
        </p:nvPicPr>
        <p:blipFill rotWithShape="1">
          <a:blip r:embed="rId11">
            <a:alphaModFix/>
          </a:blip>
          <a:srcRect l="-11865" t="953" r="-11865" b="953"/>
          <a:stretch/>
        </p:blipFill>
        <p:spPr>
          <a:xfrm>
            <a:off x="6164704" y="3761016"/>
            <a:ext cx="1189517" cy="669627"/>
          </a:xfrm>
          <a:prstGeom prst="rect">
            <a:avLst/>
          </a:prstGeom>
          <a:noFill/>
          <a:ln>
            <a:noFill/>
          </a:ln>
        </p:spPr>
      </p:pic>
      <p:sp>
        <p:nvSpPr>
          <p:cNvPr id="26" name="Google Shape;1114;p127">
            <a:extLst>
              <a:ext uri="{FF2B5EF4-FFF2-40B4-BE49-F238E27FC236}">
                <a16:creationId xmlns:a16="http://schemas.microsoft.com/office/drawing/2014/main" id="{D99E39FD-FF96-80AB-653F-AEF46ED1520C}"/>
              </a:ext>
            </a:extLst>
          </p:cNvPr>
          <p:cNvSpPr txBox="1"/>
          <p:nvPr/>
        </p:nvSpPr>
        <p:spPr>
          <a:xfrm>
            <a:off x="5630147" y="3488299"/>
            <a:ext cx="1568136" cy="307777"/>
          </a:xfrm>
          <a:prstGeom prst="rect">
            <a:avLst/>
          </a:prstGeom>
          <a:noFill/>
          <a:ln>
            <a:noFill/>
          </a:ln>
        </p:spPr>
        <p:txBody>
          <a:bodyPr spcFirstLastPara="1" wrap="square" lIns="0" tIns="0" rIns="0" bIns="0" anchor="t" anchorCtr="0">
            <a:spAutoFit/>
          </a:bodyPr>
          <a:lstStyle/>
          <a:p>
            <a:pPr algn="ctr">
              <a:buClr>
                <a:srgbClr val="000000"/>
              </a:buClr>
              <a:buSzPts val="700"/>
            </a:pPr>
            <a:r>
              <a:rPr lang="en-US" sz="1000" b="1">
                <a:solidFill>
                  <a:schemeClr val="tx2"/>
                </a:solidFill>
                <a:ea typeface="+mj-ea"/>
                <a:cs typeface="+mj-cs"/>
                <a:sym typeface="Quattrocento Sans"/>
              </a:rPr>
              <a:t>HPE MicroServer</a:t>
            </a:r>
            <a:endParaRPr lang="en-US" sz="1000" b="1">
              <a:solidFill>
                <a:schemeClr val="tx2"/>
              </a:solidFill>
              <a:ea typeface="+mj-ea"/>
              <a:cs typeface="+mj-cs"/>
            </a:endParaRPr>
          </a:p>
          <a:p>
            <a:pPr algn="ctr">
              <a:buClr>
                <a:srgbClr val="000000"/>
              </a:buClr>
              <a:buSzPts val="700"/>
            </a:pPr>
            <a:r>
              <a:rPr lang="en-US" sz="1000">
                <a:sym typeface="Quattrocento Sans"/>
              </a:rPr>
              <a:t>Xeon E, 4 core, 32 GiB</a:t>
            </a:r>
            <a:endParaRPr lang="en-US" sz="1000"/>
          </a:p>
        </p:txBody>
      </p:sp>
      <p:sp>
        <p:nvSpPr>
          <p:cNvPr id="27" name="Google Shape;1115;p127">
            <a:extLst>
              <a:ext uri="{FF2B5EF4-FFF2-40B4-BE49-F238E27FC236}">
                <a16:creationId xmlns:a16="http://schemas.microsoft.com/office/drawing/2014/main" id="{C65947B1-4D68-3AEC-F25B-A30CF1A9522E}"/>
              </a:ext>
            </a:extLst>
          </p:cNvPr>
          <p:cNvSpPr txBox="1"/>
          <p:nvPr/>
        </p:nvSpPr>
        <p:spPr>
          <a:xfrm>
            <a:off x="5683426" y="4450406"/>
            <a:ext cx="2152072" cy="307777"/>
          </a:xfrm>
          <a:prstGeom prst="rect">
            <a:avLst/>
          </a:prstGeom>
          <a:noFill/>
          <a:ln>
            <a:noFill/>
          </a:ln>
        </p:spPr>
        <p:txBody>
          <a:bodyPr spcFirstLastPara="1" wrap="square" lIns="0" tIns="0" rIns="0" bIns="0" anchor="t" anchorCtr="0">
            <a:spAutoFit/>
          </a:bodyPr>
          <a:lstStyle/>
          <a:p>
            <a:pPr algn="ctr">
              <a:buClr>
                <a:srgbClr val="000000"/>
              </a:buClr>
              <a:buSzPts val="700"/>
            </a:pPr>
            <a:r>
              <a:rPr lang="en-US" sz="1000" b="1">
                <a:solidFill>
                  <a:schemeClr val="tx2"/>
                </a:solidFill>
                <a:ea typeface="+mj-ea"/>
                <a:cs typeface="+mj-cs"/>
                <a:sym typeface="Quattrocento Sans"/>
              </a:rPr>
              <a:t>Lenovo SE350/MX1021</a:t>
            </a:r>
            <a:endParaRPr lang="en-US" sz="1000" b="1">
              <a:solidFill>
                <a:schemeClr val="tx2"/>
              </a:solidFill>
              <a:ea typeface="+mj-ea"/>
              <a:cs typeface="+mj-cs"/>
            </a:endParaRPr>
          </a:p>
          <a:p>
            <a:pPr algn="ctr">
              <a:buClr>
                <a:srgbClr val="000000"/>
              </a:buClr>
              <a:buSzPts val="700"/>
            </a:pPr>
            <a:r>
              <a:rPr lang="en-US" sz="1000">
                <a:sym typeface="Quattrocento Sans"/>
              </a:rPr>
              <a:t>Xeon D, 4-16 core, up to 256 GiB</a:t>
            </a:r>
            <a:endParaRPr lang="en-US" sz="1000"/>
          </a:p>
        </p:txBody>
      </p:sp>
      <p:sp>
        <p:nvSpPr>
          <p:cNvPr id="28" name="Google Shape;1116;p127">
            <a:extLst>
              <a:ext uri="{FF2B5EF4-FFF2-40B4-BE49-F238E27FC236}">
                <a16:creationId xmlns:a16="http://schemas.microsoft.com/office/drawing/2014/main" id="{83AA1BE4-EC7B-24EE-EE63-C0A22C57A9A6}"/>
              </a:ext>
            </a:extLst>
          </p:cNvPr>
          <p:cNvSpPr txBox="1"/>
          <p:nvPr/>
        </p:nvSpPr>
        <p:spPr>
          <a:xfrm>
            <a:off x="4413930" y="4081621"/>
            <a:ext cx="1451349" cy="307777"/>
          </a:xfrm>
          <a:prstGeom prst="rect">
            <a:avLst/>
          </a:prstGeom>
          <a:noFill/>
          <a:ln>
            <a:noFill/>
          </a:ln>
        </p:spPr>
        <p:txBody>
          <a:bodyPr spcFirstLastPara="1" wrap="square" lIns="0" tIns="0" rIns="0" bIns="0" anchor="t" anchorCtr="0">
            <a:spAutoFit/>
          </a:bodyPr>
          <a:lstStyle/>
          <a:p>
            <a:pPr algn="ctr">
              <a:buClr>
                <a:srgbClr val="000000"/>
              </a:buClr>
              <a:buSzPts val="700"/>
            </a:pPr>
            <a:r>
              <a:rPr lang="en-US" sz="1000" b="1">
                <a:solidFill>
                  <a:schemeClr val="tx2"/>
                </a:solidFill>
                <a:ea typeface="+mj-ea"/>
                <a:cs typeface="+mj-cs"/>
                <a:sym typeface="Quattrocento Sans"/>
              </a:rPr>
              <a:t>Fujitsu TX1330 M5</a:t>
            </a:r>
            <a:endParaRPr lang="en-US" sz="1000" b="1">
              <a:solidFill>
                <a:schemeClr val="tx2"/>
              </a:solidFill>
              <a:ea typeface="+mj-ea"/>
              <a:cs typeface="+mj-cs"/>
            </a:endParaRPr>
          </a:p>
          <a:p>
            <a:pPr algn="ctr">
              <a:buClr>
                <a:srgbClr val="000000"/>
              </a:buClr>
              <a:buSzPts val="700"/>
            </a:pPr>
            <a:r>
              <a:rPr lang="en-US" sz="1000">
                <a:sym typeface="Quattrocento Sans"/>
              </a:rPr>
              <a:t>Xeon E, up to 128 GiB</a:t>
            </a:r>
            <a:endParaRPr lang="en-US" sz="1000"/>
          </a:p>
        </p:txBody>
      </p:sp>
      <p:pic>
        <p:nvPicPr>
          <p:cNvPr id="29" name="Google Shape;1117;p127">
            <a:extLst>
              <a:ext uri="{FF2B5EF4-FFF2-40B4-BE49-F238E27FC236}">
                <a16:creationId xmlns:a16="http://schemas.microsoft.com/office/drawing/2014/main" id="{D2ECC90B-63B1-905F-768C-73A7B40B6CE2}"/>
              </a:ext>
              <a:ext uri="{C183D7F6-B498-43B3-948B-1728B52AA6E4}">
                <adec:decorative xmlns:adec="http://schemas.microsoft.com/office/drawing/2017/decorative" val="1"/>
              </a:ext>
            </a:extLst>
          </p:cNvPr>
          <p:cNvPicPr preferRelativeResize="0"/>
          <p:nvPr/>
        </p:nvPicPr>
        <p:blipFill rotWithShape="1">
          <a:blip r:embed="rId12">
            <a:alphaModFix/>
          </a:blip>
          <a:srcRect t="-1044" b="-1044"/>
          <a:stretch/>
        </p:blipFill>
        <p:spPr>
          <a:xfrm>
            <a:off x="4860555" y="3155437"/>
            <a:ext cx="557931" cy="884888"/>
          </a:xfrm>
          <a:prstGeom prst="rect">
            <a:avLst/>
          </a:prstGeom>
          <a:noFill/>
          <a:ln>
            <a:noFill/>
          </a:ln>
        </p:spPr>
      </p:pic>
      <p:pic>
        <p:nvPicPr>
          <p:cNvPr id="31" name="Google Shape;1118;p127" descr="See the source image">
            <a:extLst>
              <a:ext uri="{FF2B5EF4-FFF2-40B4-BE49-F238E27FC236}">
                <a16:creationId xmlns:a16="http://schemas.microsoft.com/office/drawing/2014/main" id="{528DE296-51A8-BF4D-2882-9EBB56D6D3F9}"/>
              </a:ext>
            </a:extLst>
          </p:cNvPr>
          <p:cNvPicPr preferRelativeResize="0"/>
          <p:nvPr/>
        </p:nvPicPr>
        <p:blipFill rotWithShape="1">
          <a:blip r:embed="rId13">
            <a:alphaModFix/>
          </a:blip>
          <a:srcRect t="30053" b="30053"/>
          <a:stretch/>
        </p:blipFill>
        <p:spPr>
          <a:xfrm>
            <a:off x="8811099" y="2926174"/>
            <a:ext cx="2109619" cy="586904"/>
          </a:xfrm>
          <a:prstGeom prst="rect">
            <a:avLst/>
          </a:prstGeom>
          <a:noFill/>
          <a:ln>
            <a:noFill/>
          </a:ln>
        </p:spPr>
      </p:pic>
      <p:pic>
        <p:nvPicPr>
          <p:cNvPr id="32" name="Google Shape;1119;p127" descr="See the source image">
            <a:extLst>
              <a:ext uri="{FF2B5EF4-FFF2-40B4-BE49-F238E27FC236}">
                <a16:creationId xmlns:a16="http://schemas.microsoft.com/office/drawing/2014/main" id="{BD67B77A-60A5-556A-17E5-709AF23662D5}"/>
              </a:ext>
            </a:extLst>
          </p:cNvPr>
          <p:cNvPicPr preferRelativeResize="0"/>
          <p:nvPr/>
        </p:nvPicPr>
        <p:blipFill rotWithShape="1">
          <a:blip r:embed="rId14">
            <a:alphaModFix/>
          </a:blip>
          <a:srcRect t="38476" b="37527"/>
          <a:stretch/>
        </p:blipFill>
        <p:spPr>
          <a:xfrm>
            <a:off x="8603817" y="3860551"/>
            <a:ext cx="2524184" cy="565333"/>
          </a:xfrm>
          <a:prstGeom prst="rect">
            <a:avLst/>
          </a:prstGeom>
          <a:noFill/>
          <a:ln>
            <a:noFill/>
          </a:ln>
        </p:spPr>
      </p:pic>
      <p:sp>
        <p:nvSpPr>
          <p:cNvPr id="33" name="Google Shape;1120;p127">
            <a:extLst>
              <a:ext uri="{FF2B5EF4-FFF2-40B4-BE49-F238E27FC236}">
                <a16:creationId xmlns:a16="http://schemas.microsoft.com/office/drawing/2014/main" id="{8C463892-8AC9-0C3C-92AD-1B45B7A4DC7F}"/>
              </a:ext>
            </a:extLst>
          </p:cNvPr>
          <p:cNvSpPr txBox="1"/>
          <p:nvPr/>
        </p:nvSpPr>
        <p:spPr>
          <a:xfrm>
            <a:off x="8604839" y="4453731"/>
            <a:ext cx="2522139" cy="307777"/>
          </a:xfrm>
          <a:prstGeom prst="rect">
            <a:avLst/>
          </a:prstGeom>
          <a:noFill/>
          <a:ln>
            <a:noFill/>
          </a:ln>
        </p:spPr>
        <p:txBody>
          <a:bodyPr spcFirstLastPara="1" wrap="square" lIns="0" tIns="0" rIns="0" bIns="0" anchor="t" anchorCtr="0">
            <a:spAutoFit/>
          </a:bodyPr>
          <a:lstStyle/>
          <a:p>
            <a:pPr algn="ctr">
              <a:buClr>
                <a:srgbClr val="000000"/>
              </a:buClr>
              <a:buSzPts val="700"/>
            </a:pPr>
            <a:r>
              <a:rPr lang="en-US" sz="1000" b="1">
                <a:solidFill>
                  <a:schemeClr val="tx2"/>
                </a:solidFill>
                <a:ea typeface="+mj-ea"/>
                <a:cs typeface="+mj-cs"/>
                <a:sym typeface="Quattrocento Sans"/>
              </a:rPr>
              <a:t>HPE ProLiant DL380</a:t>
            </a:r>
            <a:endParaRPr lang="en-US" sz="1000" b="1">
              <a:solidFill>
                <a:schemeClr val="tx2"/>
              </a:solidFill>
              <a:ea typeface="+mj-ea"/>
              <a:cs typeface="+mj-cs"/>
            </a:endParaRPr>
          </a:p>
          <a:p>
            <a:pPr algn="ctr">
              <a:buClr>
                <a:srgbClr val="000000"/>
              </a:buClr>
              <a:buSzPts val="700"/>
            </a:pPr>
            <a:r>
              <a:rPr lang="en-US" sz="1000">
                <a:sym typeface="Quattrocento Sans"/>
              </a:rPr>
              <a:t>2 x Xeon S, &gt;3 TiB</a:t>
            </a:r>
            <a:endParaRPr lang="en-US" sz="1000"/>
          </a:p>
        </p:txBody>
      </p:sp>
      <p:sp>
        <p:nvSpPr>
          <p:cNvPr id="34" name="Google Shape;1121;p127">
            <a:extLst>
              <a:ext uri="{FF2B5EF4-FFF2-40B4-BE49-F238E27FC236}">
                <a16:creationId xmlns:a16="http://schemas.microsoft.com/office/drawing/2014/main" id="{49160815-9D1D-EA50-6706-EA182BD675E3}"/>
              </a:ext>
            </a:extLst>
          </p:cNvPr>
          <p:cNvSpPr txBox="1"/>
          <p:nvPr/>
        </p:nvSpPr>
        <p:spPr>
          <a:xfrm>
            <a:off x="8503398" y="3481180"/>
            <a:ext cx="2725021" cy="307777"/>
          </a:xfrm>
          <a:prstGeom prst="rect">
            <a:avLst/>
          </a:prstGeom>
          <a:noFill/>
          <a:ln>
            <a:noFill/>
          </a:ln>
        </p:spPr>
        <p:txBody>
          <a:bodyPr spcFirstLastPara="1" wrap="square" lIns="0" tIns="0" rIns="0" bIns="0" anchor="t" anchorCtr="0">
            <a:spAutoFit/>
          </a:bodyPr>
          <a:lstStyle/>
          <a:p>
            <a:pPr algn="ctr">
              <a:buClr>
                <a:srgbClr val="000000"/>
              </a:buClr>
              <a:buSzPts val="700"/>
            </a:pPr>
            <a:r>
              <a:rPr lang="pt-BR" sz="1000" b="1">
                <a:solidFill>
                  <a:schemeClr val="tx2"/>
                </a:solidFill>
                <a:ea typeface="+mj-ea"/>
                <a:cs typeface="+mj-cs"/>
                <a:sym typeface="Quattrocento Sans"/>
              </a:rPr>
              <a:t>DELL, HPE &amp; Lenovo R/AX-750</a:t>
            </a:r>
            <a:endParaRPr lang="pt-BR" sz="1000" b="1">
              <a:solidFill>
                <a:schemeClr val="tx2"/>
              </a:solidFill>
              <a:ea typeface="+mj-ea"/>
              <a:cs typeface="+mj-cs"/>
            </a:endParaRPr>
          </a:p>
          <a:p>
            <a:pPr algn="ctr">
              <a:buClr>
                <a:srgbClr val="000000"/>
              </a:buClr>
              <a:buSzPts val="700"/>
            </a:pPr>
            <a:r>
              <a:rPr lang="pt-BR" sz="1000">
                <a:sym typeface="Quattrocento Sans"/>
              </a:rPr>
              <a:t>2 x Xeon S, &gt;3 TiB</a:t>
            </a:r>
            <a:endParaRPr lang="pt-BR" sz="1000"/>
          </a:p>
        </p:txBody>
      </p:sp>
      <p:cxnSp>
        <p:nvCxnSpPr>
          <p:cNvPr id="35" name="Google Shape;1122;p127">
            <a:extLst>
              <a:ext uri="{FF2B5EF4-FFF2-40B4-BE49-F238E27FC236}">
                <a16:creationId xmlns:a16="http://schemas.microsoft.com/office/drawing/2014/main" id="{A7F4A8C8-D46D-A197-22FA-D3932CF09E81}"/>
              </a:ext>
              <a:ext uri="{C183D7F6-B498-43B3-948B-1728B52AA6E4}">
                <adec:decorative xmlns:adec="http://schemas.microsoft.com/office/drawing/2017/decorative" val="1"/>
              </a:ext>
            </a:extLst>
          </p:cNvPr>
          <p:cNvCxnSpPr/>
          <p:nvPr/>
        </p:nvCxnSpPr>
        <p:spPr>
          <a:xfrm>
            <a:off x="4224140" y="2885474"/>
            <a:ext cx="0" cy="1848000"/>
          </a:xfrm>
          <a:prstGeom prst="straightConnector1">
            <a:avLst/>
          </a:prstGeom>
          <a:noFill/>
          <a:ln w="6350" cap="rnd" cmpd="sng">
            <a:solidFill>
              <a:schemeClr val="bg1">
                <a:lumMod val="75000"/>
              </a:schemeClr>
            </a:solidFill>
            <a:prstDash val="lgDash"/>
            <a:round/>
            <a:headEnd type="none" w="sm" len="sm"/>
            <a:tailEnd type="none" w="sm" len="sm"/>
          </a:ln>
        </p:spPr>
      </p:cxnSp>
      <p:cxnSp>
        <p:nvCxnSpPr>
          <p:cNvPr id="36" name="Google Shape;1123;p127">
            <a:extLst>
              <a:ext uri="{FF2B5EF4-FFF2-40B4-BE49-F238E27FC236}">
                <a16:creationId xmlns:a16="http://schemas.microsoft.com/office/drawing/2014/main" id="{EB139FCC-AC37-BEF3-B3B4-3C66937AA416}"/>
              </a:ext>
              <a:ext uri="{C183D7F6-B498-43B3-948B-1728B52AA6E4}">
                <adec:decorative xmlns:adec="http://schemas.microsoft.com/office/drawing/2017/decorative" val="1"/>
              </a:ext>
            </a:extLst>
          </p:cNvPr>
          <p:cNvCxnSpPr/>
          <p:nvPr/>
        </p:nvCxnSpPr>
        <p:spPr>
          <a:xfrm>
            <a:off x="7985318" y="2885474"/>
            <a:ext cx="0" cy="1848000"/>
          </a:xfrm>
          <a:prstGeom prst="straightConnector1">
            <a:avLst/>
          </a:prstGeom>
          <a:noFill/>
          <a:ln w="6350" cap="rnd" cmpd="sng">
            <a:solidFill>
              <a:schemeClr val="bg1">
                <a:lumMod val="75000"/>
              </a:schemeClr>
            </a:solidFill>
            <a:prstDash val="lgDash"/>
            <a:round/>
            <a:headEnd type="none" w="sm" len="sm"/>
            <a:tailEnd type="none" w="sm" len="sm"/>
          </a:ln>
        </p:spPr>
      </p:cxnSp>
      <p:grpSp>
        <p:nvGrpSpPr>
          <p:cNvPr id="1157" name="Group 1156">
            <a:extLst>
              <a:ext uri="{FF2B5EF4-FFF2-40B4-BE49-F238E27FC236}">
                <a16:creationId xmlns:a16="http://schemas.microsoft.com/office/drawing/2014/main" id="{CCBF4352-BE5B-7F65-044E-43CF54EC105F}"/>
              </a:ext>
              <a:ext uri="{C183D7F6-B498-43B3-948B-1728B52AA6E4}">
                <adec:decorative xmlns:adec="http://schemas.microsoft.com/office/drawing/2017/decorative" val="1"/>
              </a:ext>
            </a:extLst>
          </p:cNvPr>
          <p:cNvGrpSpPr/>
          <p:nvPr/>
        </p:nvGrpSpPr>
        <p:grpSpPr>
          <a:xfrm>
            <a:off x="11224251" y="1751677"/>
            <a:ext cx="112394" cy="45719"/>
            <a:chOff x="-305744" y="2105417"/>
            <a:chExt cx="112394" cy="45719"/>
          </a:xfrm>
        </p:grpSpPr>
        <p:sp>
          <p:nvSpPr>
            <p:cNvPr id="1155" name="Oval 1154">
              <a:extLst>
                <a:ext uri="{FF2B5EF4-FFF2-40B4-BE49-F238E27FC236}">
                  <a16:creationId xmlns:a16="http://schemas.microsoft.com/office/drawing/2014/main" id="{E1D2CC7E-6D7F-27BF-D19C-D3C42DD2F295}"/>
                </a:ext>
              </a:extLst>
            </p:cNvPr>
            <p:cNvSpPr/>
            <p:nvPr/>
          </p:nvSpPr>
          <p:spPr bwMode="auto">
            <a:xfrm>
              <a:off x="-305744" y="2105417"/>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56" name="Oval 1155">
              <a:extLst>
                <a:ext uri="{FF2B5EF4-FFF2-40B4-BE49-F238E27FC236}">
                  <a16:creationId xmlns:a16="http://schemas.microsoft.com/office/drawing/2014/main" id="{6E4F9426-7B1B-F43F-4AEE-3735D98911F4}"/>
                </a:ext>
              </a:extLst>
            </p:cNvPr>
            <p:cNvSpPr/>
            <p:nvPr/>
          </p:nvSpPr>
          <p:spPr bwMode="auto">
            <a:xfrm>
              <a:off x="-239069" y="2105417"/>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58" name="Group 1157">
            <a:extLst>
              <a:ext uri="{FF2B5EF4-FFF2-40B4-BE49-F238E27FC236}">
                <a16:creationId xmlns:a16="http://schemas.microsoft.com/office/drawing/2014/main" id="{B7FDA89B-29FC-1F04-0192-F98C1387A61D}"/>
              </a:ext>
              <a:ext uri="{C183D7F6-B498-43B3-948B-1728B52AA6E4}">
                <adec:decorative xmlns:adec="http://schemas.microsoft.com/office/drawing/2017/decorative" val="1"/>
              </a:ext>
            </a:extLst>
          </p:cNvPr>
          <p:cNvGrpSpPr/>
          <p:nvPr/>
        </p:nvGrpSpPr>
        <p:grpSpPr>
          <a:xfrm>
            <a:off x="876975" y="1751677"/>
            <a:ext cx="112394" cy="45719"/>
            <a:chOff x="-305744" y="2105417"/>
            <a:chExt cx="112394" cy="45719"/>
          </a:xfrm>
        </p:grpSpPr>
        <p:sp>
          <p:nvSpPr>
            <p:cNvPr id="1159" name="Oval 1158">
              <a:extLst>
                <a:ext uri="{FF2B5EF4-FFF2-40B4-BE49-F238E27FC236}">
                  <a16:creationId xmlns:a16="http://schemas.microsoft.com/office/drawing/2014/main" id="{929E2394-8B87-EFD2-BBE4-4D1DA713E1DB}"/>
                </a:ext>
              </a:extLst>
            </p:cNvPr>
            <p:cNvSpPr/>
            <p:nvPr/>
          </p:nvSpPr>
          <p:spPr bwMode="auto">
            <a:xfrm>
              <a:off x="-305744" y="2105417"/>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60" name="Oval 1159">
              <a:extLst>
                <a:ext uri="{FF2B5EF4-FFF2-40B4-BE49-F238E27FC236}">
                  <a16:creationId xmlns:a16="http://schemas.microsoft.com/office/drawing/2014/main" id="{1155FBDA-CB95-BAC5-48B9-42DCBFC18402}"/>
                </a:ext>
              </a:extLst>
            </p:cNvPr>
            <p:cNvSpPr/>
            <p:nvPr/>
          </p:nvSpPr>
          <p:spPr bwMode="auto">
            <a:xfrm>
              <a:off x="-239069" y="2105417"/>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F5CC451F-837B-E9B5-84CB-AC8F985FB518}"/>
              </a:ext>
              <a:ext uri="{C183D7F6-B498-43B3-948B-1728B52AA6E4}">
                <adec:decorative xmlns:adec="http://schemas.microsoft.com/office/drawing/2017/decorative" val="1"/>
              </a:ext>
            </a:extLst>
          </p:cNvPr>
          <p:cNvGrpSpPr/>
          <p:nvPr/>
        </p:nvGrpSpPr>
        <p:grpSpPr>
          <a:xfrm>
            <a:off x="584201" y="6476720"/>
            <a:ext cx="1595438" cy="214349"/>
            <a:chOff x="584200" y="166636"/>
            <a:chExt cx="2177937" cy="292608"/>
          </a:xfrm>
        </p:grpSpPr>
        <p:pic>
          <p:nvPicPr>
            <p:cNvPr id="3" name="MS logo gray - EMF" descr="Microsoft logo, gray text version">
              <a:extLst>
                <a:ext uri="{FF2B5EF4-FFF2-40B4-BE49-F238E27FC236}">
                  <a16:creationId xmlns:a16="http://schemas.microsoft.com/office/drawing/2014/main" id="{EF687102-97D3-A986-92FD-7B849E0CDB5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black">
            <a:xfrm>
              <a:off x="584200" y="166636"/>
              <a:ext cx="1366440" cy="292608"/>
            </a:xfrm>
            <a:prstGeom prst="rect">
              <a:avLst/>
            </a:prstGeom>
          </p:spPr>
        </p:pic>
        <p:pic>
          <p:nvPicPr>
            <p:cNvPr id="4" name="Picture 3" descr="A blue and black logo&#10;&#10;Description automatically generated">
              <a:extLst>
                <a:ext uri="{FF2B5EF4-FFF2-40B4-BE49-F238E27FC236}">
                  <a16:creationId xmlns:a16="http://schemas.microsoft.com/office/drawing/2014/main" id="{BB6B21D5-3C5F-D926-B668-B065BB7C76C6}"/>
                </a:ext>
              </a:extLst>
            </p:cNvPr>
            <p:cNvPicPr>
              <a:picLocks noChangeAspect="1"/>
            </p:cNvPicPr>
            <p:nvPr/>
          </p:nvPicPr>
          <p:blipFill>
            <a:blip r:embed="rId16"/>
            <a:stretch>
              <a:fillRect/>
            </a:stretch>
          </p:blipFill>
          <p:spPr>
            <a:xfrm>
              <a:off x="2240671" y="207170"/>
              <a:ext cx="521466" cy="211540"/>
            </a:xfrm>
            <a:prstGeom prst="rect">
              <a:avLst/>
            </a:prstGeom>
          </p:spPr>
        </p:pic>
        <p:cxnSp>
          <p:nvCxnSpPr>
            <p:cNvPr id="5" name="Straight Connector 4">
              <a:extLst>
                <a:ext uri="{FF2B5EF4-FFF2-40B4-BE49-F238E27FC236}">
                  <a16:creationId xmlns:a16="http://schemas.microsoft.com/office/drawing/2014/main" id="{2AE98483-6B3A-374B-4F86-057A63817974}"/>
                </a:ext>
              </a:extLst>
            </p:cNvPr>
            <p:cNvCxnSpPr>
              <a:cxnSpLocks/>
            </p:cNvCxnSpPr>
            <p:nvPr/>
          </p:nvCxnSpPr>
          <p:spPr>
            <a:xfrm>
              <a:off x="2095655" y="207170"/>
              <a:ext cx="0" cy="21154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C36B038-44BA-4210-CBB3-510C8C711778}"/>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682085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6C36B038-44BA-4210-CBB3-510C8C71177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Oval 7">
            <a:extLst>
              <a:ext uri="{FF2B5EF4-FFF2-40B4-BE49-F238E27FC236}">
                <a16:creationId xmlns:a16="http://schemas.microsoft.com/office/drawing/2014/main" id="{349779AA-E4CE-6F61-1F90-681D9761E28A}"/>
              </a:ext>
              <a:ext uri="{C183D7F6-B498-43B3-948B-1728B52AA6E4}">
                <adec:decorative xmlns:adec="http://schemas.microsoft.com/office/drawing/2017/decorative" val="1"/>
              </a:ext>
            </a:extLst>
          </p:cNvPr>
          <p:cNvSpPr>
            <a:spLocks noChangeArrowheads="1"/>
          </p:cNvSpPr>
          <p:nvPr/>
        </p:nvSpPr>
        <p:spPr bwMode="auto">
          <a:xfrm>
            <a:off x="3637721" y="977900"/>
            <a:ext cx="4916558" cy="4902200"/>
          </a:xfrm>
          <a:prstGeom prst="ellipse">
            <a:avLst/>
          </a:prstGeom>
          <a:solidFill>
            <a:srgbClr val="FFFFFF">
              <a:lumMod val="95000"/>
            </a:srgbClr>
          </a:solidFill>
          <a:ln w="22225" cap="flat" cmpd="sng" algn="ctr">
            <a:solidFill>
              <a:srgbClr val="FFFFFF"/>
            </a:solidFill>
            <a:prstDash val="solid"/>
          </a:ln>
          <a:effectLst>
            <a:innerShdw blurRad="63500" dist="50800" dir="5400000">
              <a:prstClr val="black">
                <a:alpha val="13000"/>
              </a:prstClr>
            </a:innerShdw>
          </a:effectLst>
        </p:spPr>
        <p:txBody>
          <a:bodyPr rot="0" spcFirstLastPara="0" vertOverflow="overflow" horzOverflow="overflow" vert="horz" wrap="square" lIns="36000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200"/>
              </a:spcAft>
              <a:buClrTx/>
              <a:buSzTx/>
              <a:buFontTx/>
              <a:buNone/>
              <a:tabLst/>
              <a:defRPr/>
            </a:pPr>
            <a:endParaRPr kumimoji="0" lang="ru-UA"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25E97DDB-352D-E17E-BF63-791366F0E642}"/>
              </a:ext>
            </a:extLst>
          </p:cNvPr>
          <p:cNvSpPr txBox="1"/>
          <p:nvPr/>
        </p:nvSpPr>
        <p:spPr>
          <a:xfrm>
            <a:off x="4064000" y="2367172"/>
            <a:ext cx="4064000" cy="2123658"/>
          </a:xfrm>
          <a:prstGeom prst="rect">
            <a:avLst/>
          </a:prstGeom>
          <a:noFill/>
          <a:ln w="25400" cap="flat">
            <a:noFill/>
            <a:miter lim="400000"/>
          </a:ln>
          <a:effectLst/>
          <a:sp3d/>
        </p:spPr>
        <p:txBody>
          <a:bodyPr wrap="square" lIns="91440" tIns="45720" rIns="91440" bIns="4572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gradFill>
                  <a:gsLst>
                    <a:gs pos="0">
                      <a:srgbClr val="0078D4"/>
                    </a:gs>
                    <a:gs pos="100000">
                      <a:srgbClr val="C03BC4"/>
                    </a:gs>
                  </a:gsLst>
                  <a:lin ang="0" scaled="0"/>
                </a:gradFill>
                <a:effectLst/>
                <a:uLnTx/>
                <a:uFillTx/>
                <a:latin typeface="Segoe UI Semibold"/>
              </a:rPr>
              <a:t>THANK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gradFill>
                  <a:gsLst>
                    <a:gs pos="0">
                      <a:srgbClr val="0078D4"/>
                    </a:gs>
                    <a:gs pos="100000">
                      <a:srgbClr val="C03BC4"/>
                    </a:gs>
                  </a:gsLst>
                  <a:lin ang="0" scaled="0"/>
                </a:gradFill>
                <a:effectLst/>
                <a:uLnTx/>
                <a:uFillTx/>
                <a:latin typeface="Segoe UI Semibold"/>
              </a:rPr>
              <a:t>YOU!</a:t>
            </a:r>
          </a:p>
        </p:txBody>
      </p:sp>
      <p:sp>
        <p:nvSpPr>
          <p:cNvPr id="12" name="Arc 11">
            <a:extLst>
              <a:ext uri="{FF2B5EF4-FFF2-40B4-BE49-F238E27FC236}">
                <a16:creationId xmlns:a16="http://schemas.microsoft.com/office/drawing/2014/main" id="{60D0EF49-ADEA-60F6-BCEA-A4662651B2DC}"/>
              </a:ext>
              <a:ext uri="{C183D7F6-B498-43B3-948B-1728B52AA6E4}">
                <adec:decorative xmlns:adec="http://schemas.microsoft.com/office/drawing/2017/decorative" val="1"/>
              </a:ext>
            </a:extLst>
          </p:cNvPr>
          <p:cNvSpPr>
            <a:spLocks/>
          </p:cNvSpPr>
          <p:nvPr/>
        </p:nvSpPr>
        <p:spPr bwMode="auto">
          <a:xfrm rot="13443267">
            <a:off x="3446663" y="787400"/>
            <a:ext cx="5298674" cy="5283200"/>
          </a:xfrm>
          <a:prstGeom prst="arc">
            <a:avLst>
              <a:gd name="adj1" fmla="val 13669801"/>
              <a:gd name="adj2" fmla="val 2594849"/>
            </a:avLst>
          </a:prstGeom>
          <a:noFill/>
          <a:ln w="34925" cap="rnd">
            <a:gradFill>
              <a:gsLst>
                <a:gs pos="0">
                  <a:srgbClr val="0078D4"/>
                </a:gs>
                <a:gs pos="100000">
                  <a:srgbClr val="C03BC4"/>
                </a:gs>
              </a:gsLst>
              <a:lin ang="0" scaled="0"/>
            </a:gradFill>
            <a:prstDash val="solid"/>
            <a:round/>
            <a:headEnd type="oval" w="med" len="med"/>
            <a:tailEnd type="oval" w="med" len="med"/>
          </a:ln>
          <a:effectLst/>
          <a:sp3d/>
        </p:spPr>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endParaRPr>
          </a:p>
        </p:txBody>
      </p:sp>
      <p:grpSp>
        <p:nvGrpSpPr>
          <p:cNvPr id="2" name="Group 1">
            <a:extLst>
              <a:ext uri="{FF2B5EF4-FFF2-40B4-BE49-F238E27FC236}">
                <a16:creationId xmlns:a16="http://schemas.microsoft.com/office/drawing/2014/main" id="{163B121E-4107-AE67-6F92-AF67A6BB43DD}"/>
              </a:ext>
              <a:ext uri="{C183D7F6-B498-43B3-948B-1728B52AA6E4}">
                <adec:decorative xmlns:adec="http://schemas.microsoft.com/office/drawing/2017/decorative" val="1"/>
              </a:ext>
            </a:extLst>
          </p:cNvPr>
          <p:cNvGrpSpPr/>
          <p:nvPr/>
        </p:nvGrpSpPr>
        <p:grpSpPr>
          <a:xfrm>
            <a:off x="584200" y="585788"/>
            <a:ext cx="2256861" cy="303212"/>
            <a:chOff x="584200" y="166636"/>
            <a:chExt cx="2177937" cy="292608"/>
          </a:xfrm>
        </p:grpSpPr>
        <p:pic>
          <p:nvPicPr>
            <p:cNvPr id="3" name="MS logo gray - EMF" descr="Microsoft logo, gray text version">
              <a:extLst>
                <a:ext uri="{FF2B5EF4-FFF2-40B4-BE49-F238E27FC236}">
                  <a16:creationId xmlns:a16="http://schemas.microsoft.com/office/drawing/2014/main" id="{5BB0754A-11EB-55FA-9945-7DFC13B88C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black">
            <a:xfrm>
              <a:off x="584200" y="166636"/>
              <a:ext cx="1366440" cy="292608"/>
            </a:xfrm>
            <a:prstGeom prst="rect">
              <a:avLst/>
            </a:prstGeom>
          </p:spPr>
        </p:pic>
        <p:pic>
          <p:nvPicPr>
            <p:cNvPr id="5" name="Picture 4" descr="A blue and black logo&#10;&#10;Description automatically generated">
              <a:extLst>
                <a:ext uri="{FF2B5EF4-FFF2-40B4-BE49-F238E27FC236}">
                  <a16:creationId xmlns:a16="http://schemas.microsoft.com/office/drawing/2014/main" id="{666312C2-995C-6CB4-FA31-BD5B204F53EC}"/>
                </a:ext>
              </a:extLst>
            </p:cNvPr>
            <p:cNvPicPr>
              <a:picLocks noChangeAspect="1"/>
            </p:cNvPicPr>
            <p:nvPr/>
          </p:nvPicPr>
          <p:blipFill>
            <a:blip r:embed="rId7"/>
            <a:stretch>
              <a:fillRect/>
            </a:stretch>
          </p:blipFill>
          <p:spPr>
            <a:xfrm>
              <a:off x="2240671" y="207170"/>
              <a:ext cx="521466" cy="211540"/>
            </a:xfrm>
            <a:prstGeom prst="rect">
              <a:avLst/>
            </a:prstGeom>
          </p:spPr>
        </p:pic>
        <p:cxnSp>
          <p:nvCxnSpPr>
            <p:cNvPr id="6" name="Straight Connector 5">
              <a:extLst>
                <a:ext uri="{FF2B5EF4-FFF2-40B4-BE49-F238E27FC236}">
                  <a16:creationId xmlns:a16="http://schemas.microsoft.com/office/drawing/2014/main" id="{9EB4C977-7051-FBE7-990B-20A38ADE2F6C}"/>
                </a:ext>
              </a:extLst>
            </p:cNvPr>
            <p:cNvCxnSpPr>
              <a:cxnSpLocks/>
            </p:cNvCxnSpPr>
            <p:nvPr/>
          </p:nvCxnSpPr>
          <p:spPr>
            <a:xfrm>
              <a:off x="2095655" y="207170"/>
              <a:ext cx="0" cy="21154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BDF21FA6-7EE7-AA1E-434D-E77AF3BCA955}"/>
              </a:ext>
            </a:extLst>
          </p:cNvPr>
          <p:cNvSpPr>
            <a:spLocks noGrp="1"/>
          </p:cNvSpPr>
          <p:nvPr>
            <p:ph type="title"/>
          </p:nvPr>
        </p:nvSpPr>
        <p:spPr>
          <a:xfrm>
            <a:off x="585216" y="-615553"/>
            <a:ext cx="9144000" cy="615553"/>
          </a:xfrm>
        </p:spPr>
        <p:txBody>
          <a:bodyPr vert="horz" wrap="square" lIns="0" tIns="0" rIns="0" bIns="0" rtlCol="0" anchor="b" anchorCtr="0">
            <a:spAutoFit/>
          </a:bodyPr>
          <a:lstStyle/>
          <a:p>
            <a:r>
              <a:rPr lang="en-US"/>
              <a:t>Thank you</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6">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662DC8C9-CFC0-405F-82A1-B248626FCAE6}" vid="{49C91371-712F-49B7-AFEB-59DA86371D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6306982-7ee6-424b-9992-39e40ec98d7c">
      <Terms xmlns="http://schemas.microsoft.com/office/infopath/2007/PartnerControls"/>
    </lcf76f155ced4ddcb4097134ff3c332f>
    <TaxCatchAll xmlns="09aa2dfc-9ab1-42b1-9332-7dff91b96af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9FFA0C1A479B4397907192D343D42A" ma:contentTypeVersion="16" ma:contentTypeDescription="Create a new document." ma:contentTypeScope="" ma:versionID="b67beeba9fbe46ace92c18c940aca474">
  <xsd:schema xmlns:xsd="http://www.w3.org/2001/XMLSchema" xmlns:xs="http://www.w3.org/2001/XMLSchema" xmlns:p="http://schemas.microsoft.com/office/2006/metadata/properties" xmlns:ns1="http://schemas.microsoft.com/sharepoint/v3" xmlns:ns2="86306982-7ee6-424b-9992-39e40ec98d7c" xmlns:ns3="09aa2dfc-9ab1-42b1-9332-7dff91b96aff" targetNamespace="http://schemas.microsoft.com/office/2006/metadata/properties" ma:root="true" ma:fieldsID="b0ec363ecc7e55a39907cc9b479bbeca" ns1:_="" ns2:_="" ns3:_="">
    <xsd:import namespace="http://schemas.microsoft.com/sharepoint/v3"/>
    <xsd:import namespace="86306982-7ee6-424b-9992-39e40ec98d7c"/>
    <xsd:import namespace="09aa2dfc-9ab1-42b1-9332-7dff91b96aff"/>
    <xsd:element name="properties">
      <xsd:complexType>
        <xsd:sequence>
          <xsd:element name="documentManagement">
            <xsd:complexType>
              <xsd:all>
                <xsd:element ref="ns2:MediaServiceBillingMetadata" minOccurs="0"/>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ocTag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306982-7ee6-424b-9992-39e40ec98d7c" elementFormDefault="qualified">
    <xsd:import namespace="http://schemas.microsoft.com/office/2006/documentManagement/types"/>
    <xsd:import namespace="http://schemas.microsoft.com/office/infopath/2007/PartnerControls"/>
    <xsd:element name="MediaServiceBillingMetadata" ma:index="8" nillable="true" ma:displayName="MediaServiceBillingMetadata" ma:hidden="true" ma:internalName="MediaServiceBillingMetadata" ma:readOnly="true">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ocTags" ma:index="15" nillable="true" ma:displayName="MediaServiceDocTags" ma:hidden="true" ma:internalName="MediaServiceDocTag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aa2dfc-9ab1-42b1-9332-7dff91b96aff"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a5226191-7bae-48bb-88d4-3e7e03e7936c}" ma:internalName="TaxCatchAll" ma:showField="CatchAllData" ma:web="09aa2dfc-9ab1-42b1-9332-7dff91b96a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elements/1.1/"/>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09aa2dfc-9ab1-42b1-9332-7dff91b96aff"/>
    <ds:schemaRef ds:uri="http://schemas.microsoft.com/sharepoint/v3"/>
    <ds:schemaRef ds:uri="86306982-7ee6-424b-9992-39e40ec98d7c"/>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910C44E6-64A3-43D2-B359-5BAA19DB5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306982-7ee6-424b-9992-39e40ec98d7c"/>
    <ds:schemaRef ds:uri="09aa2dfc-9ab1-42b1-9332-7dff91b96a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Microsoft-Azure-PowerPoint-Template</Template>
  <TotalTime>668</TotalTime>
  <Words>4864</Words>
  <Application>Microsoft Office PowerPoint</Application>
  <PresentationFormat>Widescreen</PresentationFormat>
  <Paragraphs>305</Paragraphs>
  <Slides>14</Slides>
  <Notes>13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9" baseType="lpstr">
      <vt:lpstr>Aptos</vt:lpstr>
      <vt:lpstr>Arial</vt:lpstr>
      <vt:lpstr>Arial Narrow</vt:lpstr>
      <vt:lpstr>Calibri</vt:lpstr>
      <vt:lpstr>Consolas</vt:lpstr>
      <vt:lpstr>Google Sans</vt:lpstr>
      <vt:lpstr>IntelOne Display Light</vt:lpstr>
      <vt:lpstr>IntelOne Display Regular</vt:lpstr>
      <vt:lpstr>IntelOne Text</vt:lpstr>
      <vt:lpstr>Quattrocento Sans</vt:lpstr>
      <vt:lpstr>Segoe UI</vt:lpstr>
      <vt:lpstr>Segoe UI Semibold</vt:lpstr>
      <vt:lpstr>Wingdings</vt:lpstr>
      <vt:lpstr>Azure 2023 Template</vt:lpstr>
      <vt:lpstr>think-cell Slide</vt:lpstr>
      <vt:lpstr>Transforming Edge Computing  Microsoft Azure Local Accelerated by Intel</vt:lpstr>
      <vt:lpstr>Game-changing Security from Intel and Microsoft</vt:lpstr>
      <vt:lpstr>Why Run Workloads on 5th gen Intel® Xeon® Processors with Microsoft Azure Local?</vt:lpstr>
      <vt:lpstr>Refresh and Consolidate: Use Fewer Servers</vt:lpstr>
      <vt:lpstr>Meet Sustainability Goals: More Power Efficient</vt:lpstr>
      <vt:lpstr>Microsoft Azure Local with 5th Gen Intel® Xeon® Processors Delivers Performance for Demanding Workloads</vt:lpstr>
      <vt:lpstr>Microsoft Azure Local Powered by Intel Technologies</vt:lpstr>
      <vt:lpstr>Informal Classification</vt:lpstr>
      <vt:lpstr>Thank you</vt:lpstr>
      <vt:lpstr>Legal Disclaimers</vt:lpstr>
      <vt:lpstr>Legal Text (1 of 4)</vt:lpstr>
      <vt:lpstr>Legal Text (2 of 4)</vt:lpstr>
      <vt:lpstr>Legal Text (3 of 4)</vt:lpstr>
      <vt:lpstr>Legal Text (4 of 4)</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name&gt;</dc:subject>
  <dc:creator>Dale Jacques</dc:creator>
  <cp:keywords/>
  <dc:description/>
  <cp:lastModifiedBy>Rene Munoz (AG Consulting Partners Inc)</cp:lastModifiedBy>
  <cp:revision>8</cp:revision>
  <cp:lastPrinted>2023-02-15T20:48:24Z</cp:lastPrinted>
  <dcterms:created xsi:type="dcterms:W3CDTF">2024-04-17T05:44:12Z</dcterms:created>
  <dcterms:modified xsi:type="dcterms:W3CDTF">2025-02-07T21:41:05Z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0x010100DF9FFA0C1A479B4397907192D343D42A</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diaServiceImageTags">
    <vt:lpwstr/>
  </property>
  <property fmtid="{D5CDD505-2E9C-101B-9397-08002B2CF9AE}" pid="19" name="_dlc_policyId">
    <vt:lpwstr>0x01010070AB3889E58DB141A6E1281B02136174|-369733750</vt:lpwstr>
  </property>
  <property fmtid="{D5CDD505-2E9C-101B-9397-08002B2CF9AE}" pid="20"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